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7772400" cy="10058400"/>
  <p:notesSz cx="7315200" cy="9601200"/>
  <p:defaultTextStyle>
    <a:defPPr>
      <a:defRPr lang="en-US"/>
    </a:defPPr>
    <a:lvl1pPr marL="0" algn="l" defTabSz="1018540" rtl="0" eaLnBrk="1" latinLnBrk="0" hangingPunct="1">
      <a:defRPr sz="2005" kern="1200">
        <a:solidFill>
          <a:schemeClr val="tx1"/>
        </a:solidFill>
        <a:latin typeface="+mn-lt"/>
        <a:ea typeface="+mn-ea"/>
        <a:cs typeface="+mn-cs"/>
      </a:defRPr>
    </a:lvl1pPr>
    <a:lvl2pPr marL="509270" algn="l" defTabSz="1018540" rtl="0" eaLnBrk="1" latinLnBrk="0" hangingPunct="1">
      <a:defRPr sz="2005" kern="1200">
        <a:solidFill>
          <a:schemeClr val="tx1"/>
        </a:solidFill>
        <a:latin typeface="+mn-lt"/>
        <a:ea typeface="+mn-ea"/>
        <a:cs typeface="+mn-cs"/>
      </a:defRPr>
    </a:lvl2pPr>
    <a:lvl3pPr marL="1018540" algn="l" defTabSz="1018540" rtl="0" eaLnBrk="1" latinLnBrk="0" hangingPunct="1">
      <a:defRPr sz="2005" kern="1200">
        <a:solidFill>
          <a:schemeClr val="tx1"/>
        </a:solidFill>
        <a:latin typeface="+mn-lt"/>
        <a:ea typeface="+mn-ea"/>
        <a:cs typeface="+mn-cs"/>
      </a:defRPr>
    </a:lvl3pPr>
    <a:lvl4pPr marL="1528445" algn="l" defTabSz="1018540" rtl="0" eaLnBrk="1" latinLnBrk="0" hangingPunct="1">
      <a:defRPr sz="2005" kern="1200">
        <a:solidFill>
          <a:schemeClr val="tx1"/>
        </a:solidFill>
        <a:latin typeface="+mn-lt"/>
        <a:ea typeface="+mn-ea"/>
        <a:cs typeface="+mn-cs"/>
      </a:defRPr>
    </a:lvl4pPr>
    <a:lvl5pPr marL="2037715" algn="l" defTabSz="1018540" rtl="0" eaLnBrk="1" latinLnBrk="0" hangingPunct="1">
      <a:defRPr sz="2005" kern="1200">
        <a:solidFill>
          <a:schemeClr val="tx1"/>
        </a:solidFill>
        <a:latin typeface="+mn-lt"/>
        <a:ea typeface="+mn-ea"/>
        <a:cs typeface="+mn-cs"/>
      </a:defRPr>
    </a:lvl5pPr>
    <a:lvl6pPr marL="2546985" algn="l" defTabSz="1018540" rtl="0" eaLnBrk="1" latinLnBrk="0" hangingPunct="1">
      <a:defRPr sz="2005" kern="1200">
        <a:solidFill>
          <a:schemeClr val="tx1"/>
        </a:solidFill>
        <a:latin typeface="+mn-lt"/>
        <a:ea typeface="+mn-ea"/>
        <a:cs typeface="+mn-cs"/>
      </a:defRPr>
    </a:lvl6pPr>
    <a:lvl7pPr marL="3056255" algn="l" defTabSz="1018540" rtl="0" eaLnBrk="1" latinLnBrk="0" hangingPunct="1">
      <a:defRPr sz="2005" kern="1200">
        <a:solidFill>
          <a:schemeClr val="tx1"/>
        </a:solidFill>
        <a:latin typeface="+mn-lt"/>
        <a:ea typeface="+mn-ea"/>
        <a:cs typeface="+mn-cs"/>
      </a:defRPr>
    </a:lvl7pPr>
    <a:lvl8pPr marL="3566160" algn="l" defTabSz="1018540" rtl="0" eaLnBrk="1" latinLnBrk="0" hangingPunct="1">
      <a:defRPr sz="2005" kern="1200">
        <a:solidFill>
          <a:schemeClr val="tx1"/>
        </a:solidFill>
        <a:latin typeface="+mn-lt"/>
        <a:ea typeface="+mn-ea"/>
        <a:cs typeface="+mn-cs"/>
      </a:defRPr>
    </a:lvl8pPr>
    <a:lvl9pPr marL="4075430" algn="l" defTabSz="1018540" rtl="0" eaLnBrk="1" latinLnBrk="0" hangingPunct="1">
      <a:defRPr sz="200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FED01"/>
    <a:srgbClr val="0000FF"/>
    <a:srgbClr val="4FA6FF"/>
    <a:srgbClr val="FFCC00"/>
    <a:srgbClr val="33CC33"/>
    <a:srgbClr val="66FF66"/>
    <a:srgbClr val="0072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67" autoAdjust="0"/>
    <p:restoredTop sz="94660"/>
  </p:normalViewPr>
  <p:slideViewPr>
    <p:cSldViewPr snapToGrid="0">
      <p:cViewPr varScale="1">
        <p:scale>
          <a:sx n="76" d="100"/>
          <a:sy n="76" d="100"/>
        </p:scale>
        <p:origin x="289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3" tIns="48326" rIns="96653" bIns="48326" rtlCol="0"/>
          <a:lstStyle>
            <a:lvl1pPr algn="l">
              <a:defRPr sz="13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3" tIns="48326" rIns="96653" bIns="48326" rtlCol="0"/>
          <a:lstStyle>
            <a:lvl1pPr algn="r">
              <a:defRPr sz="1300"/>
            </a:lvl1pPr>
          </a:lstStyle>
          <a:p>
            <a:fld id="{CCCF38EC-D9A6-423C-926D-28DC9E957C19}" type="datetimeFigureOut">
              <a:rPr lang="en-CA" smtClean="0"/>
              <a:t>2026-10-14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05063" y="1200150"/>
            <a:ext cx="25050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6" rIns="96653" bIns="48326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53" tIns="48326" rIns="96653" bIns="4832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53" tIns="48326" rIns="96653" bIns="48326" rtlCol="0" anchor="b"/>
          <a:lstStyle>
            <a:lvl1pPr algn="l">
              <a:defRPr sz="13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53" tIns="48326" rIns="96653" bIns="48326" rtlCol="0" anchor="b"/>
          <a:lstStyle>
            <a:lvl1pPr algn="r">
              <a:defRPr sz="1300"/>
            </a:lvl1pPr>
          </a:lstStyle>
          <a:p>
            <a:fld id="{9BE4B9E6-E2D4-4F2F-B9B6-793BFE49CBAC}" type="slidenum">
              <a:rPr lang="en-CA" smtClean="0"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018540" rtl="0" eaLnBrk="1" latinLnBrk="0" hangingPunct="1">
      <a:defRPr sz="1335" kern="1200">
        <a:solidFill>
          <a:schemeClr val="tx1"/>
        </a:solidFill>
        <a:latin typeface="+mn-lt"/>
        <a:ea typeface="+mn-ea"/>
        <a:cs typeface="+mn-cs"/>
      </a:defRPr>
    </a:lvl1pPr>
    <a:lvl2pPr marL="509270" algn="l" defTabSz="1018540" rtl="0" eaLnBrk="1" latinLnBrk="0" hangingPunct="1">
      <a:defRPr sz="1335" kern="1200">
        <a:solidFill>
          <a:schemeClr val="tx1"/>
        </a:solidFill>
        <a:latin typeface="+mn-lt"/>
        <a:ea typeface="+mn-ea"/>
        <a:cs typeface="+mn-cs"/>
      </a:defRPr>
    </a:lvl2pPr>
    <a:lvl3pPr marL="1018540" algn="l" defTabSz="1018540" rtl="0" eaLnBrk="1" latinLnBrk="0" hangingPunct="1">
      <a:defRPr sz="1335" kern="1200">
        <a:solidFill>
          <a:schemeClr val="tx1"/>
        </a:solidFill>
        <a:latin typeface="+mn-lt"/>
        <a:ea typeface="+mn-ea"/>
        <a:cs typeface="+mn-cs"/>
      </a:defRPr>
    </a:lvl3pPr>
    <a:lvl4pPr marL="1528445" algn="l" defTabSz="1018540" rtl="0" eaLnBrk="1" latinLnBrk="0" hangingPunct="1">
      <a:defRPr sz="1335" kern="1200">
        <a:solidFill>
          <a:schemeClr val="tx1"/>
        </a:solidFill>
        <a:latin typeface="+mn-lt"/>
        <a:ea typeface="+mn-ea"/>
        <a:cs typeface="+mn-cs"/>
      </a:defRPr>
    </a:lvl4pPr>
    <a:lvl5pPr marL="2037715" algn="l" defTabSz="1018540" rtl="0" eaLnBrk="1" latinLnBrk="0" hangingPunct="1">
      <a:defRPr sz="1335" kern="1200">
        <a:solidFill>
          <a:schemeClr val="tx1"/>
        </a:solidFill>
        <a:latin typeface="+mn-lt"/>
        <a:ea typeface="+mn-ea"/>
        <a:cs typeface="+mn-cs"/>
      </a:defRPr>
    </a:lvl5pPr>
    <a:lvl6pPr marL="2546985" algn="l" defTabSz="1018540" rtl="0" eaLnBrk="1" latinLnBrk="0" hangingPunct="1">
      <a:defRPr sz="1335" kern="1200">
        <a:solidFill>
          <a:schemeClr val="tx1"/>
        </a:solidFill>
        <a:latin typeface="+mn-lt"/>
        <a:ea typeface="+mn-ea"/>
        <a:cs typeface="+mn-cs"/>
      </a:defRPr>
    </a:lvl6pPr>
    <a:lvl7pPr marL="3056255" algn="l" defTabSz="1018540" rtl="0" eaLnBrk="1" latinLnBrk="0" hangingPunct="1">
      <a:defRPr sz="1335" kern="1200">
        <a:solidFill>
          <a:schemeClr val="tx1"/>
        </a:solidFill>
        <a:latin typeface="+mn-lt"/>
        <a:ea typeface="+mn-ea"/>
        <a:cs typeface="+mn-cs"/>
      </a:defRPr>
    </a:lvl7pPr>
    <a:lvl8pPr marL="3566160" algn="l" defTabSz="1018540" rtl="0" eaLnBrk="1" latinLnBrk="0" hangingPunct="1">
      <a:defRPr sz="1335" kern="1200">
        <a:solidFill>
          <a:schemeClr val="tx1"/>
        </a:solidFill>
        <a:latin typeface="+mn-lt"/>
        <a:ea typeface="+mn-ea"/>
        <a:cs typeface="+mn-cs"/>
      </a:defRPr>
    </a:lvl8pPr>
    <a:lvl9pPr marL="4075430" algn="l" defTabSz="1018540" rtl="0" eaLnBrk="1" latinLnBrk="0" hangingPunct="1">
      <a:defRPr sz="133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05063" y="1200150"/>
            <a:ext cx="2505075" cy="3240088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4B9E6-E2D4-4F2F-B9B6-793BFE49CBAC}" type="slidenum">
              <a:rPr lang="en-CA" smtClean="0"/>
              <a:t>1</a:t>
            </a:fld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05063" y="1200150"/>
            <a:ext cx="2505075" cy="3240088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0185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BE4B9E6-E2D4-4F2F-B9B6-793BFE49CBAC}" type="slidenum">
              <a:rPr kumimoji="0" lang="en-CA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fld>
            <a:endParaRPr kumimoji="0" lang="en-CA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4EA8-0773-43D7-8C27-B6F0C5C18AB9}" type="datetimeFigureOut">
              <a:rPr lang="en-CA" smtClean="0"/>
              <a:t>2026-10-14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40E83-5E5D-4B33-A248-9746CD6F36EC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4EA8-0773-43D7-8C27-B6F0C5C18AB9}" type="datetimeFigureOut">
              <a:rPr lang="en-CA" smtClean="0"/>
              <a:t>2026-10-14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40E83-5E5D-4B33-A248-9746CD6F36EC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4EA8-0773-43D7-8C27-B6F0C5C18AB9}" type="datetimeFigureOut">
              <a:rPr lang="en-CA" smtClean="0"/>
              <a:t>2026-10-14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40E83-5E5D-4B33-A248-9746CD6F36EC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4EA8-0773-43D7-8C27-B6F0C5C18AB9}" type="datetimeFigureOut">
              <a:rPr lang="en-CA" smtClean="0"/>
              <a:t>2026-10-14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40E83-5E5D-4B33-A248-9746CD6F36EC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4EA8-0773-43D7-8C27-B6F0C5C18AB9}" type="datetimeFigureOut">
              <a:rPr lang="en-CA" smtClean="0"/>
              <a:t>2026-10-14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40E83-5E5D-4B33-A248-9746CD6F36EC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4EA8-0773-43D7-8C27-B6F0C5C18AB9}" type="datetimeFigureOut">
              <a:rPr lang="en-CA" smtClean="0"/>
              <a:t>2026-10-14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40E83-5E5D-4B33-A248-9746CD6F36EC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4EA8-0773-43D7-8C27-B6F0C5C18AB9}" type="datetimeFigureOut">
              <a:rPr lang="en-CA" smtClean="0"/>
              <a:t>2026-10-14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40E83-5E5D-4B33-A248-9746CD6F36EC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4EA8-0773-43D7-8C27-B6F0C5C18AB9}" type="datetimeFigureOut">
              <a:rPr lang="en-CA" smtClean="0"/>
              <a:t>2026-10-14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40E83-5E5D-4B33-A248-9746CD6F36EC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4EA8-0773-43D7-8C27-B6F0C5C18AB9}" type="datetimeFigureOut">
              <a:rPr lang="en-CA" smtClean="0"/>
              <a:t>2026-10-14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40E83-5E5D-4B33-A248-9746CD6F36EC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4EA8-0773-43D7-8C27-B6F0C5C18AB9}" type="datetimeFigureOut">
              <a:rPr lang="en-CA" smtClean="0"/>
              <a:t>2026-10-14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40E83-5E5D-4B33-A248-9746CD6F36EC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4EA8-0773-43D7-8C27-B6F0C5C18AB9}" type="datetimeFigureOut">
              <a:rPr lang="en-CA" smtClean="0"/>
              <a:t>2026-10-14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40E83-5E5D-4B33-A248-9746CD6F36EC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3D4EA8-0773-43D7-8C27-B6F0C5C18AB9}" type="datetimeFigureOut">
              <a:rPr lang="en-CA" smtClean="0"/>
              <a:t>2026-10-14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F40E83-5E5D-4B33-A248-9746CD6F36EC}" type="slidenum">
              <a:rPr lang="en-CA" smtClean="0"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048" y="9237059"/>
            <a:ext cx="2445823" cy="73374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335" y="9075052"/>
            <a:ext cx="2094035" cy="1047018"/>
          </a:xfrm>
          <a:prstGeom prst="rect">
            <a:avLst/>
          </a:prstGeom>
        </p:spPr>
      </p:pic>
      <p:sp>
        <p:nvSpPr>
          <p:cNvPr id="3" name="TextBox 9"/>
          <p:cNvSpPr txBox="1"/>
          <p:nvPr/>
        </p:nvSpPr>
        <p:spPr>
          <a:xfrm>
            <a:off x="4650700" y="1771415"/>
            <a:ext cx="23873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 for EMO202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C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14" name="AutoShape 4"/>
          <p:cNvSpPr>
            <a:spLocks noChangeAspect="1" noChangeArrowheads="1"/>
          </p:cNvSpPr>
          <p:nvPr/>
        </p:nvSpPr>
        <p:spPr bwMode="auto">
          <a:xfrm>
            <a:off x="3733800" y="4876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4038600" y="2171525"/>
            <a:ext cx="3611587" cy="2483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lang="en-US" altLang="zh-CN" sz="18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Title</a:t>
            </a:r>
            <a:r>
              <a:rPr lang="en-US" altLang="zh-CN" sz="18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2026 IEEE MTT-S Young Professionals Workshop on Electromagnetic Modeling and Optimization</a:t>
            </a:r>
            <a:r>
              <a:rPr lang="en-US" altLang="zh-CN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zh-CN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(EMO2026)</a:t>
            </a:r>
          </a:p>
          <a:p>
            <a:pPr>
              <a:lnSpc>
                <a:spcPct val="125000"/>
              </a:lnSpc>
            </a:pPr>
            <a:r>
              <a:rPr lang="en-US" altLang="zh-CN" sz="18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Date</a:t>
            </a:r>
            <a:r>
              <a:rPr lang="en-US" altLang="zh-CN" sz="18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November</a:t>
            </a:r>
            <a:r>
              <a:rPr lang="en-SG" altLang="zh-CN" sz="18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en-US" sz="18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altLang="zh-CN" sz="18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</a:t>
            </a:r>
            <a:r>
              <a:rPr lang="en-US" altLang="zh-CN" sz="18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2026 </a:t>
            </a:r>
          </a:p>
          <a:p>
            <a:pPr>
              <a:lnSpc>
                <a:spcPct val="125000"/>
              </a:lnSpc>
            </a:pPr>
            <a:r>
              <a:rPr lang="en-US" altLang="zh-CN" sz="18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Event Type: </a:t>
            </a:r>
            <a:r>
              <a:rPr lang="en-US" altLang="zh-CN" sz="18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Virtual Event on Zoom</a:t>
            </a:r>
          </a:p>
          <a:p>
            <a:pPr>
              <a:lnSpc>
                <a:spcPct val="125000"/>
              </a:lnSpc>
            </a:pPr>
            <a:r>
              <a:rPr lang="en-US" altLang="zh-CN" sz="18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Workshop website: </a:t>
            </a:r>
            <a:r>
              <a:rPr lang="en-US" altLang="zh-CN" sz="18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TBD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038598" y="5096424"/>
            <a:ext cx="3209788" cy="38686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800" b="1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EMO2026</a:t>
            </a:r>
            <a:r>
              <a:rPr lang="en-US" altLang="zh-CN" sz="18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will be technically sponsored by </a:t>
            </a:r>
            <a:r>
              <a:rPr lang="en-US" altLang="zh-CN" sz="18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MTT TC-2 Committee on Design Automation</a:t>
            </a:r>
            <a:r>
              <a:rPr lang="en-US" altLang="zh-CN" sz="18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The workshop aims to provide a platform for </a:t>
            </a:r>
            <a:r>
              <a:rPr lang="en-US" altLang="zh-CN" sz="18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young professionals</a:t>
            </a:r>
            <a:r>
              <a:rPr lang="en-US" altLang="zh-CN" sz="18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zh-CN" sz="18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 share their recent research results on </a:t>
            </a:r>
            <a:r>
              <a:rPr lang="en-US" altLang="zh-CN" sz="18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electromagnetic modeling and optimization</a:t>
            </a:r>
            <a:r>
              <a:rPr lang="en-US" altLang="zh-CN" sz="18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It also offers a great opportunity to meet and discuss with </a:t>
            </a:r>
            <a:r>
              <a:rPr lang="en-US" altLang="zh-CN" sz="18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senior experts</a:t>
            </a:r>
            <a:r>
              <a:rPr lang="en-US" altLang="zh-CN" sz="18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</p:txBody>
      </p:sp>
      <p:sp>
        <p:nvSpPr>
          <p:cNvPr id="21" name="TextBox 15"/>
          <p:cNvSpPr txBox="1"/>
          <p:nvPr/>
        </p:nvSpPr>
        <p:spPr>
          <a:xfrm>
            <a:off x="122213" y="1818081"/>
            <a:ext cx="3899228" cy="69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C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Advisory Committee Chair: </a:t>
            </a:r>
          </a:p>
          <a:p>
            <a:pPr>
              <a:lnSpc>
                <a:spcPct val="110000"/>
              </a:lnSpc>
            </a:pPr>
            <a:r>
              <a:rPr lang="en-C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Q. J. Zhang, Carleton University</a:t>
            </a:r>
          </a:p>
          <a:p>
            <a:pPr>
              <a:lnSpc>
                <a:spcPct val="110000"/>
              </a:lnSpc>
            </a:pPr>
            <a:endParaRPr lang="en-CA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en-CA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 Chair: </a:t>
            </a:r>
          </a:p>
          <a:p>
            <a:pPr>
              <a:lnSpc>
                <a:spcPct val="11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Jinyuan Cui</a:t>
            </a:r>
            <a:r>
              <a:rPr lang="en-CA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Nanyang Technological University</a:t>
            </a:r>
          </a:p>
          <a:p>
            <a:pPr>
              <a:lnSpc>
                <a:spcPct val="110000"/>
              </a:lnSpc>
            </a:pPr>
            <a:endParaRPr lang="en-CA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en-CA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 Co-Chairs: </a:t>
            </a:r>
          </a:p>
          <a:p>
            <a:pPr>
              <a:lnSpc>
                <a:spcPct val="110000"/>
              </a:lnSpc>
            </a:pPr>
            <a:r>
              <a:rPr lang="en-CA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Qing Huo Liu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Eastern Institute of Technology, Ningbo</a:t>
            </a:r>
            <a:endParaRPr lang="en-CA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en-CA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uawei Li, Institute of Computing Technology, Chinese Academy of Sciences</a:t>
            </a:r>
          </a:p>
          <a:p>
            <a:pPr>
              <a:lnSpc>
                <a:spcPct val="110000"/>
              </a:lnSpc>
            </a:pPr>
            <a:r>
              <a:rPr lang="en-CA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Feng </a:t>
            </a:r>
            <a:r>
              <a:rPr lang="en-CA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Feng</a:t>
            </a:r>
            <a:r>
              <a:rPr lang="en-CA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Tianjin University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endParaRPr lang="en-CA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en-CA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Technical Program Chair: </a:t>
            </a:r>
          </a:p>
          <a:p>
            <a:pPr>
              <a:lnSpc>
                <a:spcPct val="11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Wei Zhang, Beijing University of Posts and Telecommunications</a:t>
            </a:r>
            <a:endParaRPr lang="en-CA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endParaRPr lang="en-CA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en-CA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Technical Program Co-Chairs: </a:t>
            </a:r>
          </a:p>
          <a:p>
            <a:pPr>
              <a:lnSpc>
                <a:spcPct val="11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Yujie Zhang, Nanyang Technological University</a:t>
            </a:r>
            <a:b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Qingtao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Sun, Eastern Institute of Technology, Ningbo</a:t>
            </a:r>
          </a:p>
          <a:p>
            <a:pPr>
              <a:lnSpc>
                <a:spcPct val="11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Zhengyuan Shi, The Hong Kong University of Science and Technology (Guangzhou)</a:t>
            </a:r>
          </a:p>
          <a:p>
            <a:pPr>
              <a:lnSpc>
                <a:spcPct val="110000"/>
              </a:lnSpc>
            </a:pP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 Arrangement</a:t>
            </a:r>
          </a:p>
          <a:p>
            <a:pPr>
              <a:lnSpc>
                <a:spcPct val="11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Yihua Chen</a:t>
            </a:r>
            <a:r>
              <a:rPr lang="en-CA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Nanyang Technological University</a:t>
            </a:r>
          </a:p>
          <a:p>
            <a:pPr>
              <a:lnSpc>
                <a:spcPct val="110000"/>
              </a:lnSpc>
            </a:pP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</a:p>
          <a:p>
            <a:pPr>
              <a:lnSpc>
                <a:spcPct val="110000"/>
              </a:lnSpc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Jiaqi Wang</a:t>
            </a:r>
            <a:r>
              <a:rPr lang="en-CA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Tsinghua University</a:t>
            </a:r>
          </a:p>
        </p:txBody>
      </p:sp>
      <p:sp>
        <p:nvSpPr>
          <p:cNvPr id="22" name="矩形 21"/>
          <p:cNvSpPr/>
          <p:nvPr/>
        </p:nvSpPr>
        <p:spPr>
          <a:xfrm>
            <a:off x="139370" y="1818081"/>
            <a:ext cx="3746830" cy="7143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8B04408-235B-9260-18A1-9F4766A9CA5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8992" t="23378" r="19328" b="21804"/>
          <a:stretch>
            <a:fillRect/>
          </a:stretch>
        </p:blipFill>
        <p:spPr>
          <a:xfrm>
            <a:off x="158672" y="9237059"/>
            <a:ext cx="1981445" cy="73374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F6945D2-13ED-6E2C-2CFE-40F1574913C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11" b="9164"/>
          <a:stretch>
            <a:fillRect/>
          </a:stretch>
        </p:blipFill>
        <p:spPr>
          <a:xfrm>
            <a:off x="1062165" y="0"/>
            <a:ext cx="5918551" cy="154918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1136488"/>
              </p:ext>
            </p:extLst>
          </p:nvPr>
        </p:nvGraphicFramePr>
        <p:xfrm>
          <a:off x="460269" y="1639039"/>
          <a:ext cx="6851849" cy="9311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4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79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7943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Welcome Address (Morning Session)</a:t>
                      </a:r>
                      <a:endParaRPr lang="zh-CN" altLang="en-US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943">
                <a:tc>
                  <a:txBody>
                    <a:bodyPr/>
                    <a:lstStyle/>
                    <a:p>
                      <a:pPr algn="ctr"/>
                      <a:r>
                        <a:rPr lang="en-GB" sz="1200" b="1" kern="0" dirty="0">
                          <a:effectLst/>
                          <a:latin typeface="Calibri" panose="020F0502020204030204" pitchFamily="34" charset="0"/>
                          <a:ea typeface="仿宋_GB2312"/>
                          <a:cs typeface="Calibri" panose="020F0502020204030204" pitchFamily="34" charset="0"/>
                        </a:rPr>
                        <a:t>0</a:t>
                      </a:r>
                      <a:r>
                        <a:rPr lang="en-GB" sz="1200" b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仿宋_GB2312"/>
                          <a:cs typeface="Calibri" panose="020F0502020204030204" pitchFamily="34" charset="0"/>
                        </a:rPr>
                        <a:t>8:30</a:t>
                      </a:r>
                      <a:r>
                        <a:rPr lang="zh-CN" sz="1200" b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仿宋_GB2312"/>
                          <a:cs typeface="Calibri" panose="020F0502020204030204" pitchFamily="34" charset="0"/>
                        </a:rPr>
                        <a:t>～</a:t>
                      </a:r>
                      <a:r>
                        <a:rPr lang="en-GB" sz="1200" b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仿宋_GB2312"/>
                          <a:cs typeface="Calibri" panose="020F0502020204030204" pitchFamily="34" charset="0"/>
                        </a:rPr>
                        <a:t>08:35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Welcome from Advisory Committee Chair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943">
                <a:tc>
                  <a:txBody>
                    <a:bodyPr/>
                    <a:lstStyle/>
                    <a:p>
                      <a:pPr algn="ctr"/>
                      <a:r>
                        <a:rPr lang="en-GB" sz="1200" b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仿宋_GB2312"/>
                          <a:cs typeface="Calibri" panose="020F0502020204030204" pitchFamily="34" charset="0"/>
                        </a:rPr>
                        <a:t>08:35</a:t>
                      </a:r>
                      <a:r>
                        <a:rPr lang="zh-CN" sz="1200" b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仿宋_GB2312"/>
                          <a:cs typeface="Calibri" panose="020F0502020204030204" pitchFamily="34" charset="0"/>
                        </a:rPr>
                        <a:t>～</a:t>
                      </a:r>
                      <a:r>
                        <a:rPr lang="en-GB" sz="1200" b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仿宋_GB2312"/>
                          <a:cs typeface="Calibri" panose="020F0502020204030204" pitchFamily="34" charset="0"/>
                        </a:rPr>
                        <a:t>08:40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GB" altLang="zh-CN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Welcome from the General Chair </a:t>
                      </a:r>
                      <a:endParaRPr lang="zh-CN" altLang="zh-CN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8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334899"/>
              </p:ext>
            </p:extLst>
          </p:nvPr>
        </p:nvGraphicFramePr>
        <p:xfrm>
          <a:off x="460270" y="7495238"/>
          <a:ext cx="6851849" cy="157981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4724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79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7943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Interaction with senior professionals (Evening Session)</a:t>
                      </a:r>
                      <a:endParaRPr lang="zh-CN" altLang="en-US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705">
                <a:tc>
                  <a:txBody>
                    <a:bodyPr/>
                    <a:lstStyle/>
                    <a:p>
                      <a:pPr algn="ctr"/>
                      <a:r>
                        <a:rPr lang="en-GB" sz="1200" b="1" kern="0" dirty="0">
                          <a:effectLst/>
                        </a:rPr>
                        <a:t>21:00</a:t>
                      </a:r>
                      <a:r>
                        <a:rPr lang="zh-CN" sz="1200" b="1" kern="0" dirty="0">
                          <a:solidFill>
                            <a:srgbClr val="000000"/>
                          </a:solidFill>
                          <a:effectLst/>
                        </a:rPr>
                        <a:t>～</a:t>
                      </a:r>
                      <a:r>
                        <a:rPr lang="en-US" altLang="zh-CN" sz="1200" b="1" kern="0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r>
                        <a:rPr lang="en-GB" sz="1200" b="1" kern="0" dirty="0">
                          <a:solidFill>
                            <a:srgbClr val="000000"/>
                          </a:solidFill>
                          <a:effectLst/>
                        </a:rPr>
                        <a:t>1:05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1200" b="1" kern="1200" dirty="0">
                          <a:solidFill>
                            <a:schemeClr val="dk1"/>
                          </a:solidFill>
                          <a:effectLst/>
                        </a:rPr>
                        <a:t>Welcome address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943">
                <a:tc>
                  <a:txBody>
                    <a:bodyPr/>
                    <a:lstStyle/>
                    <a:p>
                      <a:pPr algn="ctr"/>
                      <a:r>
                        <a:rPr lang="en-GB" sz="1200" b="1" kern="0" dirty="0">
                          <a:solidFill>
                            <a:srgbClr val="000000"/>
                          </a:solidFill>
                          <a:effectLst/>
                        </a:rPr>
                        <a:t>21:05</a:t>
                      </a:r>
                      <a:r>
                        <a:rPr lang="zh-CN" sz="1200" b="1" kern="0" dirty="0">
                          <a:solidFill>
                            <a:srgbClr val="000000"/>
                          </a:solidFill>
                          <a:effectLst/>
                        </a:rPr>
                        <a:t>～</a:t>
                      </a:r>
                      <a:r>
                        <a:rPr lang="en-GB" altLang="zh-CN" sz="1200" b="1" kern="0" dirty="0">
                          <a:solidFill>
                            <a:srgbClr val="000000"/>
                          </a:solidFill>
                          <a:effectLst/>
                        </a:rPr>
                        <a:t>21</a:t>
                      </a:r>
                      <a:r>
                        <a:rPr lang="en-GB" sz="1200" b="1" kern="0" dirty="0">
                          <a:solidFill>
                            <a:srgbClr val="000000"/>
                          </a:solidFill>
                          <a:effectLst/>
                        </a:rPr>
                        <a:t>:20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altLang="zh-CN" sz="1200" b="1" kern="1200" dirty="0">
                          <a:solidFill>
                            <a:schemeClr val="dk1"/>
                          </a:solidFill>
                          <a:effectLst/>
                        </a:rPr>
                        <a:t>3 MT presentations and comments from senior professionals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943">
                <a:tc>
                  <a:txBody>
                    <a:bodyPr/>
                    <a:lstStyle/>
                    <a:p>
                      <a:pPr algn="ctr"/>
                      <a:r>
                        <a:rPr lang="en-GB" sz="1200" b="1" kern="0" dirty="0">
                          <a:solidFill>
                            <a:srgbClr val="000000"/>
                          </a:solidFill>
                          <a:effectLst/>
                        </a:rPr>
                        <a:t>21:20</a:t>
                      </a:r>
                      <a:r>
                        <a:rPr lang="zh-CN" sz="1200" b="1" kern="0" dirty="0">
                          <a:solidFill>
                            <a:srgbClr val="000000"/>
                          </a:solidFill>
                          <a:effectLst/>
                        </a:rPr>
                        <a:t>～</a:t>
                      </a:r>
                      <a:r>
                        <a:rPr lang="en-US" altLang="zh-CN" sz="1200" b="1" kern="0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r>
                        <a:rPr lang="en-GB" sz="1200" b="1" kern="0" dirty="0">
                          <a:solidFill>
                            <a:srgbClr val="000000"/>
                          </a:solidFill>
                          <a:effectLst/>
                        </a:rPr>
                        <a:t>1:40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1200" b="1" kern="1200" dirty="0">
                          <a:solidFill>
                            <a:schemeClr val="dk1"/>
                          </a:solidFill>
                          <a:effectLst/>
                        </a:rPr>
                        <a:t>Suggestions for young professionals</a:t>
                      </a:r>
                      <a:endParaRPr lang="zh-CN" alt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943"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1200" b="1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21:40</a:t>
                      </a:r>
                      <a:r>
                        <a:rPr lang="zh-CN" altLang="zh-CN" sz="1200" b="1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lang="en-US" altLang="zh-CN" sz="1200" b="1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GB" altLang="zh-CN" sz="1200" b="1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1:45</a:t>
                      </a:r>
                      <a:endParaRPr lang="zh-CN" altLang="en-US" sz="1200" b="1" kern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Close the workshop and thanks</a:t>
                      </a:r>
                      <a:endParaRPr lang="zh-CN" alt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图片 3">
            <a:extLst>
              <a:ext uri="{FF2B5EF4-FFF2-40B4-BE49-F238E27FC236}">
                <a16:creationId xmlns:a16="http://schemas.microsoft.com/office/drawing/2014/main" id="{019E9DEC-B158-3774-3746-3959E35FCC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992" t="23378" r="19328" b="21804"/>
          <a:stretch>
            <a:fillRect/>
          </a:stretch>
        </p:blipFill>
        <p:spPr>
          <a:xfrm>
            <a:off x="156925" y="9237060"/>
            <a:ext cx="1981445" cy="7337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C91E56-B9DD-24ED-7E8B-5EC6EBF609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335" y="9075052"/>
            <a:ext cx="2094035" cy="10470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92CC1B-A7BB-540A-5120-246720944F7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048" y="9237059"/>
            <a:ext cx="2445823" cy="733747"/>
          </a:xfrm>
          <a:prstGeom prst="rect">
            <a:avLst/>
          </a:prstGeom>
        </p:spPr>
      </p:pic>
      <p:pic>
        <p:nvPicPr>
          <p:cNvPr id="6" name="图片 3">
            <a:extLst>
              <a:ext uri="{FF2B5EF4-FFF2-40B4-BE49-F238E27FC236}">
                <a16:creationId xmlns:a16="http://schemas.microsoft.com/office/drawing/2014/main" id="{A6B8C726-9626-6A92-0325-3A7D0EBE98B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11" b="9164"/>
          <a:stretch>
            <a:fillRect/>
          </a:stretch>
        </p:blipFill>
        <p:spPr>
          <a:xfrm>
            <a:off x="1062165" y="0"/>
            <a:ext cx="5918551" cy="1549182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C307CE3-371F-8FC5-BAB6-3A623A1034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436174"/>
              </p:ext>
            </p:extLst>
          </p:nvPr>
        </p:nvGraphicFramePr>
        <p:xfrm>
          <a:off x="460269" y="5170925"/>
          <a:ext cx="6851849" cy="208560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72469">
                  <a:extLst>
                    <a:ext uri="{9D8B030D-6E8A-4147-A177-3AD203B41FA5}">
                      <a16:colId xmlns:a16="http://schemas.microsoft.com/office/drawing/2014/main" val="4033168793"/>
                    </a:ext>
                  </a:extLst>
                </a:gridCol>
                <a:gridCol w="4379380">
                  <a:extLst>
                    <a:ext uri="{9D8B030D-6E8A-4147-A177-3AD203B41FA5}">
                      <a16:colId xmlns:a16="http://schemas.microsoft.com/office/drawing/2014/main" val="2641882813"/>
                    </a:ext>
                  </a:extLst>
                </a:gridCol>
              </a:tblGrid>
              <a:tr h="297943">
                <a:tc gridSpan="2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Young professional talks (Afternoon Session)</a:t>
                      </a:r>
                      <a:endParaRPr lang="zh-CN" altLang="en-US" sz="1600" dirty="0"/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9597734"/>
                  </a:ext>
                </a:extLst>
              </a:tr>
              <a:tr h="297943">
                <a:tc>
                  <a:txBody>
                    <a:bodyPr/>
                    <a:lstStyle/>
                    <a:p>
                      <a:pPr algn="ctr"/>
                      <a:r>
                        <a:rPr lang="en-GB" sz="1200" b="1" kern="0" dirty="0">
                          <a:effectLst/>
                        </a:rPr>
                        <a:t>14:00</a:t>
                      </a:r>
                      <a:r>
                        <a:rPr lang="zh-CN" sz="1200" b="1" kern="0" dirty="0">
                          <a:solidFill>
                            <a:srgbClr val="000000"/>
                          </a:solidFill>
                          <a:effectLst/>
                        </a:rPr>
                        <a:t>～</a:t>
                      </a:r>
                      <a:r>
                        <a:rPr lang="en-GB" sz="1200" b="1" kern="0" dirty="0">
                          <a:solidFill>
                            <a:srgbClr val="000000"/>
                          </a:solidFill>
                          <a:effectLst/>
                        </a:rPr>
                        <a:t>14:30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1200" b="1" kern="1200" dirty="0">
                          <a:solidFill>
                            <a:schemeClr val="dk1"/>
                          </a:solidFill>
                          <a:effectLst/>
                        </a:rPr>
                        <a:t>Invited Talk 5</a:t>
                      </a:r>
                      <a:endParaRPr lang="zh-CN" alt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807318"/>
                  </a:ext>
                </a:extLst>
              </a:tr>
              <a:tr h="297943">
                <a:tc>
                  <a:txBody>
                    <a:bodyPr/>
                    <a:lstStyle/>
                    <a:p>
                      <a:pPr algn="ctr"/>
                      <a:r>
                        <a:rPr lang="en-GB" sz="1200" b="1" kern="0" dirty="0">
                          <a:solidFill>
                            <a:srgbClr val="000000"/>
                          </a:solidFill>
                          <a:effectLst/>
                        </a:rPr>
                        <a:t>14:30</a:t>
                      </a:r>
                      <a:r>
                        <a:rPr lang="zh-CN" sz="1200" b="1" kern="0" dirty="0">
                          <a:solidFill>
                            <a:srgbClr val="000000"/>
                          </a:solidFill>
                          <a:effectLst/>
                        </a:rPr>
                        <a:t>～</a:t>
                      </a:r>
                      <a:r>
                        <a:rPr lang="en-GB" sz="1200" b="1" kern="0" dirty="0">
                          <a:solidFill>
                            <a:srgbClr val="000000"/>
                          </a:solidFill>
                          <a:effectLst/>
                        </a:rPr>
                        <a:t>15:00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1200" b="1" kern="1200" dirty="0">
                          <a:solidFill>
                            <a:schemeClr val="dk1"/>
                          </a:solidFill>
                          <a:effectLst/>
                        </a:rPr>
                        <a:t>Invited Talk 6</a:t>
                      </a:r>
                      <a:endParaRPr lang="zh-CN" alt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8484430"/>
                  </a:ext>
                </a:extLst>
              </a:tr>
              <a:tr h="297943">
                <a:tc>
                  <a:txBody>
                    <a:bodyPr/>
                    <a:lstStyle/>
                    <a:p>
                      <a:pPr algn="ctr"/>
                      <a:r>
                        <a:rPr lang="en-GB" sz="1200" b="1" kern="0" dirty="0">
                          <a:solidFill>
                            <a:srgbClr val="000000"/>
                          </a:solidFill>
                          <a:effectLst/>
                        </a:rPr>
                        <a:t>15:00</a:t>
                      </a:r>
                      <a:r>
                        <a:rPr lang="zh-CN" sz="1200" b="1" kern="0" dirty="0">
                          <a:solidFill>
                            <a:srgbClr val="000000"/>
                          </a:solidFill>
                          <a:effectLst/>
                        </a:rPr>
                        <a:t>～</a:t>
                      </a:r>
                      <a:r>
                        <a:rPr lang="en-GB" sz="1200" b="1" kern="0" dirty="0">
                          <a:solidFill>
                            <a:srgbClr val="000000"/>
                          </a:solidFill>
                          <a:effectLst/>
                        </a:rPr>
                        <a:t>15:30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1200" b="1" kern="1200" dirty="0">
                          <a:solidFill>
                            <a:schemeClr val="dk1"/>
                          </a:solidFill>
                          <a:effectLst/>
                        </a:rPr>
                        <a:t>Invited Talk 7</a:t>
                      </a:r>
                      <a:endParaRPr lang="zh-CN" alt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7658304"/>
                  </a:ext>
                </a:extLst>
              </a:tr>
              <a:tr h="297943">
                <a:tc>
                  <a:txBody>
                    <a:bodyPr/>
                    <a:lstStyle/>
                    <a:p>
                      <a:pPr algn="ctr"/>
                      <a:r>
                        <a:rPr lang="en-GB" sz="1200" b="1" kern="0" dirty="0">
                          <a:solidFill>
                            <a:srgbClr val="000000"/>
                          </a:solidFill>
                          <a:effectLst/>
                        </a:rPr>
                        <a:t>15:30</a:t>
                      </a:r>
                      <a:r>
                        <a:rPr lang="zh-CN" sz="1200" b="1" kern="0" dirty="0">
                          <a:solidFill>
                            <a:srgbClr val="000000"/>
                          </a:solidFill>
                          <a:effectLst/>
                        </a:rPr>
                        <a:t>～</a:t>
                      </a:r>
                      <a:r>
                        <a:rPr lang="en-GB" sz="1200" b="1" kern="0" dirty="0">
                          <a:solidFill>
                            <a:srgbClr val="000000"/>
                          </a:solidFill>
                          <a:effectLst/>
                        </a:rPr>
                        <a:t>16:00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1200" b="1" kern="1200" dirty="0">
                          <a:solidFill>
                            <a:schemeClr val="dk1"/>
                          </a:solidFill>
                          <a:effectLst/>
                        </a:rPr>
                        <a:t>Invited Talk 8</a:t>
                      </a:r>
                      <a:endParaRPr lang="zh-CN" alt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7220848"/>
                  </a:ext>
                </a:extLst>
              </a:tr>
              <a:tr h="297943">
                <a:tc>
                  <a:txBody>
                    <a:bodyPr/>
                    <a:lstStyle/>
                    <a:p>
                      <a:pPr algn="ctr"/>
                      <a:r>
                        <a:rPr lang="en-GB" sz="1200" b="1" kern="0" dirty="0">
                          <a:effectLst/>
                        </a:rPr>
                        <a:t>16:00</a:t>
                      </a:r>
                      <a:r>
                        <a:rPr lang="zh-CN" sz="1200" b="1" kern="0" dirty="0">
                          <a:solidFill>
                            <a:srgbClr val="000000"/>
                          </a:solidFill>
                          <a:effectLst/>
                        </a:rPr>
                        <a:t>～</a:t>
                      </a:r>
                      <a:r>
                        <a:rPr lang="en-GB" altLang="zh-CN" sz="1200" b="1" kern="0" dirty="0">
                          <a:solidFill>
                            <a:srgbClr val="000000"/>
                          </a:solidFill>
                          <a:effectLst/>
                        </a:rPr>
                        <a:t>16</a:t>
                      </a:r>
                      <a:r>
                        <a:rPr lang="en-GB" sz="1200" b="1" kern="0" dirty="0">
                          <a:solidFill>
                            <a:srgbClr val="000000"/>
                          </a:solidFill>
                          <a:effectLst/>
                        </a:rPr>
                        <a:t>:30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1200" b="1" kern="1200" dirty="0">
                          <a:solidFill>
                            <a:schemeClr val="dk1"/>
                          </a:solidFill>
                          <a:effectLst/>
                        </a:rPr>
                        <a:t>Invited Talk 9</a:t>
                      </a:r>
                      <a:endParaRPr lang="zh-CN" alt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3595767"/>
                  </a:ext>
                </a:extLst>
              </a:tr>
              <a:tr h="297943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16:30</a:t>
                      </a:r>
                      <a:r>
                        <a:rPr kumimoji="0" lang="zh-CN" altLang="en-US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kumimoji="0" lang="en-GB" altLang="zh-CN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  <a:r>
                        <a:rPr kumimoji="0" lang="en-GB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:00</a:t>
                      </a:r>
                      <a:endParaRPr kumimoji="0" lang="zh-CN" altLang="en-US" sz="105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zh-CN" sz="1200" b="1" kern="1200" dirty="0">
                          <a:solidFill>
                            <a:schemeClr val="dk1"/>
                          </a:solidFill>
                          <a:effectLst/>
                        </a:rPr>
                        <a:t>Invited Talk 10</a:t>
                      </a:r>
                      <a:endParaRPr lang="zh-CN" alt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3757757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0F3C992-FF23-81CF-6608-EF19CF3E13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7611086"/>
              </p:ext>
            </p:extLst>
          </p:nvPr>
        </p:nvGraphicFramePr>
        <p:xfrm>
          <a:off x="460269" y="2555011"/>
          <a:ext cx="6851849" cy="8938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469">
                  <a:extLst>
                    <a:ext uri="{9D8B030D-6E8A-4147-A177-3AD203B41FA5}">
                      <a16:colId xmlns:a16="http://schemas.microsoft.com/office/drawing/2014/main" val="3991981762"/>
                    </a:ext>
                  </a:extLst>
                </a:gridCol>
                <a:gridCol w="4379380">
                  <a:extLst>
                    <a:ext uri="{9D8B030D-6E8A-4147-A177-3AD203B41FA5}">
                      <a16:colId xmlns:a16="http://schemas.microsoft.com/office/drawing/2014/main" val="347206654"/>
                    </a:ext>
                  </a:extLst>
                </a:gridCol>
              </a:tblGrid>
              <a:tr h="297943">
                <a:tc gridSpan="2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Keynote talks</a:t>
                      </a:r>
                      <a:endParaRPr kumimoji="0" lang="zh-CN" alt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9860924"/>
                  </a:ext>
                </a:extLst>
              </a:tr>
              <a:tr h="297943">
                <a:tc>
                  <a:txBody>
                    <a:bodyPr/>
                    <a:lstStyle/>
                    <a:p>
                      <a:pPr algn="ctr"/>
                      <a:r>
                        <a:rPr lang="en-GB" sz="1200" b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仿宋_GB2312"/>
                          <a:cs typeface="Calibri" panose="020F0502020204030204" pitchFamily="34" charset="0"/>
                        </a:rPr>
                        <a:t>08:40</a:t>
                      </a:r>
                      <a:r>
                        <a:rPr lang="zh-CN" sz="1200" b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仿宋_GB2312"/>
                          <a:cs typeface="Calibri" panose="020F0502020204030204" pitchFamily="34" charset="0"/>
                        </a:rPr>
                        <a:t>～</a:t>
                      </a:r>
                      <a:r>
                        <a:rPr lang="en-GB" sz="1200" b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仿宋_GB2312"/>
                          <a:cs typeface="Calibri" panose="020F0502020204030204" pitchFamily="34" charset="0"/>
                        </a:rPr>
                        <a:t>09:10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Keynote Talk 1</a:t>
                      </a:r>
                      <a:endParaRPr lang="zh-CN" alt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1386489"/>
                  </a:ext>
                </a:extLst>
              </a:tr>
              <a:tr h="297943">
                <a:tc>
                  <a:txBody>
                    <a:bodyPr/>
                    <a:lstStyle/>
                    <a:p>
                      <a:pPr algn="ctr"/>
                      <a:r>
                        <a:rPr lang="en-GB" sz="1200" b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仿宋_GB2312"/>
                          <a:cs typeface="Calibri" panose="020F0502020204030204" pitchFamily="34" charset="0"/>
                        </a:rPr>
                        <a:t>09:10</a:t>
                      </a:r>
                      <a:r>
                        <a:rPr lang="zh-CN" sz="1200" b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仿宋_GB2312"/>
                          <a:cs typeface="Calibri" panose="020F0502020204030204" pitchFamily="34" charset="0"/>
                        </a:rPr>
                        <a:t>～</a:t>
                      </a:r>
                      <a:r>
                        <a:rPr lang="en-GB" altLang="zh-CN" sz="1200" b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仿宋_GB2312"/>
                          <a:cs typeface="Calibri" panose="020F0502020204030204" pitchFamily="34" charset="0"/>
                        </a:rPr>
                        <a:t>09</a:t>
                      </a:r>
                      <a:r>
                        <a:rPr lang="en-GB" sz="1200" b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仿宋_GB2312"/>
                          <a:cs typeface="Calibri" panose="020F0502020204030204" pitchFamily="34" charset="0"/>
                        </a:rPr>
                        <a:t>:40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Keynote Talk 2</a:t>
                      </a:r>
                      <a:endParaRPr lang="zh-CN" alt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842422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3C92D663-B177-2431-6803-4CD2B5BEF7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5171872"/>
              </p:ext>
            </p:extLst>
          </p:nvPr>
        </p:nvGraphicFramePr>
        <p:xfrm>
          <a:off x="460269" y="3442498"/>
          <a:ext cx="6851849" cy="14897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469">
                  <a:extLst>
                    <a:ext uri="{9D8B030D-6E8A-4147-A177-3AD203B41FA5}">
                      <a16:colId xmlns:a16="http://schemas.microsoft.com/office/drawing/2014/main" val="3991981762"/>
                    </a:ext>
                  </a:extLst>
                </a:gridCol>
                <a:gridCol w="4379380">
                  <a:extLst>
                    <a:ext uri="{9D8B030D-6E8A-4147-A177-3AD203B41FA5}">
                      <a16:colId xmlns:a16="http://schemas.microsoft.com/office/drawing/2014/main" val="347206654"/>
                    </a:ext>
                  </a:extLst>
                </a:gridCol>
              </a:tblGrid>
              <a:tr h="297943">
                <a:tc gridSpan="2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SG" altLang="zh-C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Young professional talks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9860924"/>
                  </a:ext>
                </a:extLst>
              </a:tr>
              <a:tr h="297943">
                <a:tc>
                  <a:txBody>
                    <a:bodyPr/>
                    <a:lstStyle/>
                    <a:p>
                      <a:pPr algn="ctr"/>
                      <a:r>
                        <a:rPr lang="en-GB" sz="1200" b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仿宋_GB2312"/>
                          <a:cs typeface="Calibri" panose="020F0502020204030204" pitchFamily="34" charset="0"/>
                        </a:rPr>
                        <a:t>09:40</a:t>
                      </a:r>
                      <a:r>
                        <a:rPr lang="zh-CN" sz="1200" b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仿宋_GB2312"/>
                          <a:cs typeface="Calibri" panose="020F0502020204030204" pitchFamily="34" charset="0"/>
                        </a:rPr>
                        <a:t>～</a:t>
                      </a:r>
                      <a:r>
                        <a:rPr lang="en-GB" sz="1200" b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仿宋_GB2312"/>
                          <a:cs typeface="Calibri" panose="020F0502020204030204" pitchFamily="34" charset="0"/>
                        </a:rPr>
                        <a:t>10:10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Invited Talk 1</a:t>
                      </a:r>
                      <a:endParaRPr lang="zh-CN" alt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1386489"/>
                  </a:ext>
                </a:extLst>
              </a:tr>
              <a:tr h="297943">
                <a:tc>
                  <a:txBody>
                    <a:bodyPr/>
                    <a:lstStyle/>
                    <a:p>
                      <a:pPr algn="ctr"/>
                      <a:r>
                        <a:rPr lang="en-GB" sz="1200" b="1" kern="0" dirty="0">
                          <a:effectLst/>
                          <a:latin typeface="Calibri" panose="020F0502020204030204" pitchFamily="34" charset="0"/>
                          <a:ea typeface="仿宋_GB2312"/>
                          <a:cs typeface="Calibri" panose="020F0502020204030204" pitchFamily="34" charset="0"/>
                        </a:rPr>
                        <a:t>10:10</a:t>
                      </a:r>
                      <a:r>
                        <a:rPr lang="zh-CN" sz="1200" b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仿宋_GB2312"/>
                          <a:cs typeface="Calibri" panose="020F0502020204030204" pitchFamily="34" charset="0"/>
                        </a:rPr>
                        <a:t>～</a:t>
                      </a:r>
                      <a:r>
                        <a:rPr lang="en-GB" sz="1200" b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仿宋_GB2312"/>
                          <a:cs typeface="Calibri" panose="020F0502020204030204" pitchFamily="34" charset="0"/>
                        </a:rPr>
                        <a:t>10:40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Invited Talk 2</a:t>
                      </a:r>
                      <a:endParaRPr lang="zh-CN" alt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8424223"/>
                  </a:ext>
                </a:extLst>
              </a:tr>
              <a:tr h="297943">
                <a:tc>
                  <a:txBody>
                    <a:bodyPr/>
                    <a:lstStyle/>
                    <a:p>
                      <a:pPr algn="ctr"/>
                      <a:r>
                        <a:rPr lang="en-GB" sz="1200" b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仿宋_GB2312"/>
                          <a:cs typeface="Calibri" panose="020F0502020204030204" pitchFamily="34" charset="0"/>
                        </a:rPr>
                        <a:t>10:40</a:t>
                      </a:r>
                      <a:r>
                        <a:rPr lang="zh-CN" sz="1200" b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仿宋_GB2312"/>
                          <a:cs typeface="Calibri" panose="020F0502020204030204" pitchFamily="34" charset="0"/>
                        </a:rPr>
                        <a:t>～</a:t>
                      </a:r>
                      <a:r>
                        <a:rPr lang="en-GB" sz="1200" b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仿宋_GB2312"/>
                          <a:cs typeface="Calibri" panose="020F0502020204030204" pitchFamily="34" charset="0"/>
                        </a:rPr>
                        <a:t>11:10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Invited Talk 3</a:t>
                      </a:r>
                      <a:endParaRPr lang="zh-CN" alt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1771681"/>
                  </a:ext>
                </a:extLst>
              </a:tr>
              <a:tr h="297943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仿宋_GB2312"/>
                          <a:cs typeface="Calibri" panose="020F0502020204030204" pitchFamily="34" charset="0"/>
                        </a:rPr>
                        <a:t>11:00</a:t>
                      </a:r>
                      <a:r>
                        <a:rPr kumimoji="0" lang="zh-CN" altLang="en-US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仿宋_GB2312"/>
                          <a:cs typeface="Calibri" panose="020F0502020204030204" pitchFamily="34" charset="0"/>
                        </a:rPr>
                        <a:t>～</a:t>
                      </a:r>
                      <a:r>
                        <a:rPr kumimoji="0" lang="en-GB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仿宋_GB2312"/>
                          <a:cs typeface="Calibri" panose="020F0502020204030204" pitchFamily="34" charset="0"/>
                        </a:rPr>
                        <a:t>11:40</a:t>
                      </a:r>
                      <a:endParaRPr kumimoji="0" lang="zh-CN" altLang="en-US" sz="105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zh-CN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Invited Talk 4</a:t>
                      </a:r>
                      <a:endParaRPr lang="zh-CN" altLang="en-US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72547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368</TotalTime>
  <Words>350</Words>
  <Application>Microsoft Office PowerPoint</Application>
  <PresentationFormat>Custom</PresentationFormat>
  <Paragraphs>72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>Carleton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Feng Feng</dc:creator>
  <cp:lastModifiedBy>Cui Jinyuan (Dr)</cp:lastModifiedBy>
  <cp:revision>87</cp:revision>
  <cp:lastPrinted>2015-05-13T14:30:00Z</cp:lastPrinted>
  <dcterms:created xsi:type="dcterms:W3CDTF">2015-05-13T13:30:00Z</dcterms:created>
  <dcterms:modified xsi:type="dcterms:W3CDTF">2026-10-14T06:26:06Z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F37B2BECBDDC4F678D9C8229A9698D18_12</vt:lpwstr>
  </property>
  <property fmtid="{D5CDD505-2E9C-101B-9397-08002B2CF9AE}" pid="3" name="KSOProductBuildVer">
    <vt:lpwstr>2052-12.1.0.22529</vt:lpwstr>
  </property>
</Properties>
</file>