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rts/style1.xml" ContentType="application/vnd.ms-office.chartstyle+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4"/>
  </p:sldMasterIdLst>
  <p:notesMasterIdLst>
    <p:notesMasterId r:id="rId39"/>
  </p:notesMasterIdLst>
  <p:sldIdLst>
    <p:sldId id="340" r:id="rId5"/>
    <p:sldId id="379" r:id="rId6"/>
    <p:sldId id="380" r:id="rId7"/>
    <p:sldId id="342" r:id="rId8"/>
    <p:sldId id="344" r:id="rId9"/>
    <p:sldId id="345" r:id="rId10"/>
    <p:sldId id="346" r:id="rId11"/>
    <p:sldId id="356" r:id="rId12"/>
    <p:sldId id="383" r:id="rId13"/>
    <p:sldId id="384" r:id="rId14"/>
    <p:sldId id="352" r:id="rId15"/>
    <p:sldId id="388" r:id="rId16"/>
    <p:sldId id="361" r:id="rId17"/>
    <p:sldId id="367" r:id="rId18"/>
    <p:sldId id="387" r:id="rId19"/>
    <p:sldId id="362" r:id="rId20"/>
    <p:sldId id="385" r:id="rId21"/>
    <p:sldId id="363" r:id="rId22"/>
    <p:sldId id="389" r:id="rId23"/>
    <p:sldId id="364" r:id="rId24"/>
    <p:sldId id="390" r:id="rId25"/>
    <p:sldId id="365" r:id="rId26"/>
    <p:sldId id="366" r:id="rId27"/>
    <p:sldId id="386" r:id="rId28"/>
    <p:sldId id="368" r:id="rId29"/>
    <p:sldId id="369" r:id="rId30"/>
    <p:sldId id="371" r:id="rId31"/>
    <p:sldId id="374" r:id="rId32"/>
    <p:sldId id="370" r:id="rId33"/>
    <p:sldId id="373" r:id="rId34"/>
    <p:sldId id="372" r:id="rId35"/>
    <p:sldId id="354" r:id="rId36"/>
    <p:sldId id="355" r:id="rId37"/>
    <p:sldId id="375" r:id="rId38"/>
  </p:sldIdLst>
  <p:sldSz cx="9144000" cy="5143500" type="screen16x9"/>
  <p:notesSz cx="7010400" cy="9236075"/>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xmlns="">
        <p15:guide id="6" orient="horz" userDrawn="1">
          <p15:clr>
            <a:srgbClr val="A4A3A4"/>
          </p15:clr>
        </p15:guide>
        <p15:guide id="7" orient="horz" pos="3108" userDrawn="1">
          <p15:clr>
            <a:srgbClr val="A4A3A4"/>
          </p15:clr>
        </p15:guide>
        <p15:guide id="8"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ictor Hanna" initials="V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A1"/>
    <a:srgbClr val="005293"/>
    <a:srgbClr val="0000FF"/>
    <a:srgbClr val="7BBC42"/>
    <a:srgbClr val="4242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1" autoAdjust="0"/>
    <p:restoredTop sz="94648"/>
  </p:normalViewPr>
  <p:slideViewPr>
    <p:cSldViewPr snapToGrid="0" snapToObjects="1" showGuides="1">
      <p:cViewPr>
        <p:scale>
          <a:sx n="108" d="100"/>
          <a:sy n="108" d="100"/>
        </p:scale>
        <p:origin x="-96" y="210"/>
      </p:cViewPr>
      <p:guideLst>
        <p:guide orient="horz"/>
        <p:guide orient="horz" pos="3108"/>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Steve\JSKC%20Dropbox\Steve%20Kenney\MTT\FEC\Master_List_Scores_2019_MTTS_Fellows_Committee%20(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098399464772787"/>
          <c:y val="0.16037735849056603"/>
          <c:w val="0.58471735150753212"/>
          <c:h val="0.7877135641063735"/>
        </c:manualLayout>
      </c:layout>
      <c:pieChart>
        <c:varyColors val="1"/>
        <c:ser>
          <c:idx val="1"/>
          <c:order val="0"/>
          <c:tx>
            <c:strRef>
              <c:f>Scores!$D$47</c:f>
              <c:strCache>
                <c:ptCount val="1"/>
                <c:pt idx="0">
                  <c:v>Count:</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13A6-476B-9B17-A3770C5CA892}"/>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13A6-476B-9B17-A3770C5CA892}"/>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13A6-476B-9B17-A3770C5CA892}"/>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13A6-476B-9B17-A3770C5CA892}"/>
              </c:ext>
            </c:extLst>
          </c:dPt>
          <c:cat>
            <c:strRef>
              <c:f>Scores!$B$48:$B$51</c:f>
              <c:strCache>
                <c:ptCount val="4"/>
                <c:pt idx="0">
                  <c:v>Research Engineer/Scientist</c:v>
                </c:pt>
                <c:pt idx="1">
                  <c:v>Application/Engineering Practitioner</c:v>
                </c:pt>
                <c:pt idx="2">
                  <c:v>Technical Leader</c:v>
                </c:pt>
                <c:pt idx="3">
                  <c:v>Educator</c:v>
                </c:pt>
              </c:strCache>
            </c:strRef>
          </c:cat>
          <c:val>
            <c:numRef>
              <c:f>Scores!$D$48:$D$51</c:f>
              <c:numCache>
                <c:formatCode>General</c:formatCode>
                <c:ptCount val="4"/>
                <c:pt idx="0">
                  <c:v>30</c:v>
                </c:pt>
                <c:pt idx="1">
                  <c:v>4</c:v>
                </c:pt>
                <c:pt idx="2">
                  <c:v>5</c:v>
                </c:pt>
                <c:pt idx="3">
                  <c:v>1</c:v>
                </c:pt>
              </c:numCache>
            </c:numRef>
          </c:val>
          <c:extLst xmlns:c16r2="http://schemas.microsoft.com/office/drawing/2015/06/chart">
            <c:ext xmlns:c16="http://schemas.microsoft.com/office/drawing/2014/chart" uri="{C3380CC4-5D6E-409C-BE32-E72D297353CC}">
              <c16:uniqueId val="{00000008-13A6-476B-9B17-A3770C5CA892}"/>
            </c:ext>
          </c:extLst>
        </c:ser>
        <c:dLbls>
          <c:showLegendKey val="0"/>
          <c:showVal val="0"/>
          <c:showCatName val="0"/>
          <c:showSerName val="0"/>
          <c:showPercent val="0"/>
          <c:showBubbleSize val="0"/>
          <c:showLeaderLines val="1"/>
        </c:dLbls>
        <c:firstSliceAng val="0"/>
        <c:extLst xmlns:c16r2="http://schemas.microsoft.com/office/drawing/2015/06/chart">
          <c:ext xmlns:c15="http://schemas.microsoft.com/office/drawing/2012/chart" uri="{02D57815-91ED-43cb-92C2-25804820EDAC}">
            <c15:filteredPieSeries>
              <c15:ser>
                <c:idx val="0"/>
                <c:order val="0"/>
                <c:tx>
                  <c:strRef>
                    <c:extLst>
                      <c:ext uri="{02D57815-91ED-43cb-92C2-25804820EDAC}">
                        <c15:formulaRef>
                          <c15:sqref>Scores!$C$47</c15:sqref>
                        </c15:formulaRef>
                      </c:ext>
                    </c:extLst>
                    <c:strCache>
                      <c:ptCount val="1"/>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A-13A6-476B-9B17-A3770C5CA89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C-13A6-476B-9B17-A3770C5CA89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E-13A6-476B-9B17-A3770C5CA892}"/>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0-13A6-476B-9B17-A3770C5CA892}"/>
                    </c:ext>
                  </c:extLst>
                </c:dPt>
                <c:cat>
                  <c:strRef>
                    <c:extLst>
                      <c:ext uri="{02D57815-91ED-43cb-92C2-25804820EDAC}">
                        <c15:formulaRef>
                          <c15:sqref>Scores!$B$48:$B$51</c15:sqref>
                        </c15:formulaRef>
                      </c:ext>
                    </c:extLst>
                    <c:strCache>
                      <c:ptCount val="4"/>
                      <c:pt idx="0">
                        <c:v>Research Engineer/Scientist</c:v>
                      </c:pt>
                      <c:pt idx="1">
                        <c:v>Application/Engineering Practitioner</c:v>
                      </c:pt>
                      <c:pt idx="2">
                        <c:v>Technical Leader</c:v>
                      </c:pt>
                      <c:pt idx="3">
                        <c:v>Educator</c:v>
                      </c:pt>
                    </c:strCache>
                  </c:strRef>
                </c:cat>
                <c:val>
                  <c:numRef>
                    <c:extLst>
                      <c:ext uri="{02D57815-91ED-43cb-92C2-25804820EDAC}">
                        <c15:formulaRef>
                          <c15:sqref>Scores!$C$48:$C$51</c15:sqref>
                        </c15:formulaRef>
                      </c:ext>
                    </c:extLst>
                    <c:numCache>
                      <c:formatCode>General</c:formatCode>
                      <c:ptCount val="4"/>
                    </c:numCache>
                  </c:numRef>
                </c:val>
                <c:extLst>
                  <c:ext xmlns:c16="http://schemas.microsoft.com/office/drawing/2014/chart" uri="{C3380CC4-5D6E-409C-BE32-E72D297353CC}">
                    <c16:uniqueId val="{00000011-13A6-476B-9B17-A3770C5CA892}"/>
                  </c:ext>
                </c:extLst>
              </c15:ser>
            </c15:filteredPieSeries>
          </c:ext>
        </c:extLst>
      </c:pieChart>
      <c:spPr>
        <a:noFill/>
        <a:ln>
          <a:noFill/>
        </a:ln>
        <a:effectLst/>
      </c:spPr>
    </c:plotArea>
    <c:plotVisOnly val="1"/>
    <c:dispBlanksAs val="gap"/>
    <c:showDLblsOverMax val="0"/>
  </c:chart>
  <c:spPr>
    <a:noFill/>
    <a:ln>
      <a:noFill/>
    </a:ln>
    <a:effectLst/>
  </c:spPr>
  <c:txPr>
    <a:bodyPr/>
    <a:lstStyle/>
    <a:p>
      <a:pPr>
        <a:defRPr/>
      </a:pPr>
      <a:endParaRPr lang="fr-F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0" dt="2023-10-27T16:27:08.217" idx="1">
    <p:pos x="10" y="10"/>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3408"/>
          </a:xfrm>
          <a:prstGeom prst="rect">
            <a:avLst/>
          </a:prstGeom>
        </p:spPr>
        <p:txBody>
          <a:bodyPr vert="horz" lIns="92830" tIns="46415" rIns="92830" bIns="46415" rtlCol="0"/>
          <a:lstStyle>
            <a:lvl1pPr algn="r">
              <a:defRPr sz="1200"/>
            </a:lvl1pPr>
          </a:lstStyle>
          <a:p>
            <a:fld id="{8750CD20-7C1A-764E-9D88-8894F2260CF1}" type="datetimeFigureOut">
              <a:rPr lang="en-US" smtClean="0"/>
              <a:t>12/10/2023</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3407"/>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3407"/>
          </a:xfrm>
          <a:prstGeom prst="rect">
            <a:avLst/>
          </a:prstGeom>
        </p:spPr>
        <p:txBody>
          <a:bodyPr vert="horz" lIns="92830" tIns="46415" rIns="92830" bIns="46415" rtlCol="0" anchor="b"/>
          <a:lstStyle>
            <a:lvl1pPr algn="r">
              <a:defRPr sz="1200"/>
            </a:lvl1pPr>
          </a:lstStyle>
          <a:p>
            <a:fld id="{D44E6299-CAE9-C84B-A29C-366F3D0D7487}" type="slidenum">
              <a:rPr lang="en-US" smtClean="0"/>
              <a:t>‹N°›</a:t>
            </a:fld>
            <a:endParaRPr lang="en-US"/>
          </a:p>
        </p:txBody>
      </p:sp>
    </p:spTree>
    <p:extLst>
      <p:ext uri="{BB962C8B-B14F-4D97-AF65-F5344CB8AC3E}">
        <p14:creationId xmlns:p14="http://schemas.microsoft.com/office/powerpoint/2010/main" val="2066195230"/>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jpeg"/><Relationship Id="rId1" Type="http://schemas.openxmlformats.org/officeDocument/2006/relationships/slideMaster" Target="../slideMasters/slideMaster1.xml"/><Relationship Id="rId5" Type="http://schemas.openxmlformats.org/officeDocument/2006/relationships/image" Target="../media/image2.jpeg"/><Relationship Id="rId4" Type="http://schemas.openxmlformats.org/officeDocument/2006/relationships/image" Target="../media/image7.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0451" y="985705"/>
            <a:ext cx="8196044" cy="900145"/>
          </a:xfrm>
        </p:spPr>
        <p:txBody>
          <a:bodyPr anchor="b">
            <a:normAutofit/>
          </a:bodyPr>
          <a:lstStyle>
            <a:lvl1pPr algn="ctr">
              <a:defRPr sz="4800" b="1"/>
            </a:lvl1pPr>
          </a:lstStyle>
          <a:p>
            <a:endParaRPr lang="en-US" dirty="0"/>
          </a:p>
        </p:txBody>
      </p:sp>
      <p:sp>
        <p:nvSpPr>
          <p:cNvPr id="3" name="Subtitle 2"/>
          <p:cNvSpPr>
            <a:spLocks noGrp="1"/>
          </p:cNvSpPr>
          <p:nvPr>
            <p:ph type="subTitle" idx="1"/>
          </p:nvPr>
        </p:nvSpPr>
        <p:spPr>
          <a:xfrm>
            <a:off x="1143000" y="1950839"/>
            <a:ext cx="6858000" cy="1241822"/>
          </a:xfrm>
        </p:spPr>
        <p:txBody>
          <a:bodyPr>
            <a:normAutofit/>
          </a:bodyPr>
          <a:lstStyle>
            <a:lvl1pPr marL="0" indent="0" algn="ctr">
              <a:buNone/>
              <a:defRPr sz="24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pic>
        <p:nvPicPr>
          <p:cNvPr id="7" name="Picture 6"/>
          <p:cNvPicPr>
            <a:picLocks noChangeAspect="1"/>
          </p:cNvPicPr>
          <p:nvPr userDrawn="1"/>
        </p:nvPicPr>
        <p:blipFill rotWithShape="1">
          <a:blip r:embed="rId2" cstate="hqprint">
            <a:extLst>
              <a:ext uri="{28A0092B-C50C-407E-A947-70E740481C1C}">
                <a14:useLocalDpi xmlns:a14="http://schemas.microsoft.com/office/drawing/2010/main"/>
              </a:ext>
            </a:extLst>
          </a:blip>
          <a:srcRect/>
          <a:stretch/>
        </p:blipFill>
        <p:spPr>
          <a:xfrm>
            <a:off x="-10680" y="4640634"/>
            <a:ext cx="9154680" cy="502865"/>
          </a:xfrm>
          <a:prstGeom prst="rect">
            <a:avLst/>
          </a:prstGeom>
        </p:spPr>
      </p:pic>
      <p:cxnSp>
        <p:nvCxnSpPr>
          <p:cNvPr id="8" name="Straight Connector 7"/>
          <p:cNvCxnSpPr/>
          <p:nvPr userDrawn="1"/>
        </p:nvCxnSpPr>
        <p:spPr>
          <a:xfrm>
            <a:off x="-10680" y="4635093"/>
            <a:ext cx="9154680" cy="5297"/>
          </a:xfrm>
          <a:prstGeom prst="line">
            <a:avLst/>
          </a:prstGeom>
          <a:ln w="57150">
            <a:solidFill>
              <a:srgbClr val="7BBC42"/>
            </a:solidFill>
          </a:ln>
          <a:effectLst/>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96518" y="4767982"/>
            <a:ext cx="1495081" cy="279902"/>
          </a:xfrm>
          <a:prstGeom prst="rect">
            <a:avLst/>
          </a:prstGeom>
        </p:spPr>
      </p:pic>
      <p:pic>
        <p:nvPicPr>
          <p:cNvPr id="10" name="Picture 9"/>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894632" y="4742235"/>
            <a:ext cx="1020633" cy="299068"/>
          </a:xfrm>
          <a:prstGeom prst="rect">
            <a:avLst/>
          </a:prstGeom>
        </p:spPr>
      </p:pic>
      <p:pic>
        <p:nvPicPr>
          <p:cNvPr id="16" name="Picture 15"/>
          <p:cNvPicPr>
            <a:picLocks noChangeAspect="1"/>
          </p:cNvPicPr>
          <p:nvPr userDrawn="1"/>
        </p:nvPicPr>
        <p:blipFill rotWithShape="1">
          <a:blip r:embed="rId5" cstate="screen">
            <a:extLst>
              <a:ext uri="{28A0092B-C50C-407E-A947-70E740481C1C}">
                <a14:useLocalDpi xmlns:a14="http://schemas.microsoft.com/office/drawing/2010/main"/>
              </a:ext>
            </a:extLst>
          </a:blip>
          <a:srcRect/>
          <a:stretch/>
        </p:blipFill>
        <p:spPr>
          <a:xfrm rot="10800000">
            <a:off x="-10682" y="-1"/>
            <a:ext cx="9154679" cy="166199"/>
          </a:xfrm>
          <a:prstGeom prst="rect">
            <a:avLst/>
          </a:prstGeom>
        </p:spPr>
      </p:pic>
      <p:cxnSp>
        <p:nvCxnSpPr>
          <p:cNvPr id="17" name="Straight Connector 16"/>
          <p:cNvCxnSpPr/>
          <p:nvPr userDrawn="1"/>
        </p:nvCxnSpPr>
        <p:spPr>
          <a:xfrm>
            <a:off x="-10680" y="166442"/>
            <a:ext cx="9154680" cy="0"/>
          </a:xfrm>
          <a:prstGeom prst="line">
            <a:avLst/>
          </a:prstGeom>
          <a:ln w="57150">
            <a:solidFill>
              <a:srgbClr val="7BBC42"/>
            </a:solidFill>
          </a:ln>
          <a:effectLst/>
        </p:spPr>
        <p:style>
          <a:lnRef idx="1">
            <a:schemeClr val="accent1"/>
          </a:lnRef>
          <a:fillRef idx="0">
            <a:schemeClr val="accent1"/>
          </a:fillRef>
          <a:effectRef idx="0">
            <a:schemeClr val="accent1"/>
          </a:effectRef>
          <a:fontRef idx="minor">
            <a:schemeClr val="tx1"/>
          </a:fontRef>
        </p:style>
      </p:cxnSp>
    </p:spTree>
  </p:cSld>
  <p:clrMapOvr>
    <a:masterClrMapping/>
  </p:clrMapOvr>
  <p:extLst>
    <p:ext uri="{DCECCB84-F9BA-43D5-87BE-67443E8EF086}">
      <p15:sldGuideLst xmlns:p15="http://schemas.microsoft.com/office/powerpoint/2012/main" xmlns="">
        <p15:guide id="1" orient="horz" pos="3108" userDrawn="1">
          <p15:clr>
            <a:srgbClr val="FBAE40"/>
          </p15:clr>
        </p15:guide>
        <p15:guide id="2" orient="horz" pos="29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r>
              <a:rPr lang="en-US" dirty="0"/>
              <a:t>- </a:t>
            </a:r>
            <a:fld id="{1FF51F5F-EB2D-8243-A812-D2CBA9BC3824}" type="slidenum">
              <a:rPr lang="en-US" smtClean="0"/>
              <a:t>‹N°›</a:t>
            </a:fld>
            <a:r>
              <a:rPr lang="en-US" dirty="0"/>
              <a:t> -</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r>
              <a:rPr lang="en-US" dirty="0"/>
              <a:t>- </a:t>
            </a:r>
            <a:fld id="{1FF51F5F-EB2D-8243-A812-D2CBA9BC3824}" type="slidenum">
              <a:rPr lang="en-US" smtClean="0"/>
              <a:t>‹N°›</a:t>
            </a:fld>
            <a:r>
              <a:rPr lang="en-US" dirty="0"/>
              <a:t>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95094" y="348143"/>
            <a:ext cx="7886700" cy="777259"/>
          </a:xfrm>
        </p:spPr>
        <p:txBody>
          <a:bodyPr/>
          <a:lstStyle/>
          <a:p>
            <a:r>
              <a:rPr lang="en-US" dirty="0"/>
              <a:t>Click to edit Master title style</a:t>
            </a:r>
          </a:p>
        </p:txBody>
      </p:sp>
      <p:sp>
        <p:nvSpPr>
          <p:cNvPr id="3" name="Content Placeholder 2"/>
          <p:cNvSpPr>
            <a:spLocks noGrp="1"/>
          </p:cNvSpPr>
          <p:nvPr>
            <p:ph idx="1"/>
          </p:nvPr>
        </p:nvSpPr>
        <p:spPr>
          <a:xfrm>
            <a:off x="595094" y="1141842"/>
            <a:ext cx="78867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r>
              <a:rPr lang="en-US" dirty="0"/>
              <a:t>- </a:t>
            </a:r>
            <a:fld id="{1FF51F5F-EB2D-8243-A812-D2CBA9BC3824}" type="slidenum">
              <a:rPr lang="en-US" smtClean="0"/>
              <a:pPr/>
              <a:t>‹N°›</a:t>
            </a:fld>
            <a:r>
              <a:rPr lang="en-US" dirty="0"/>
              <a:t>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r>
              <a:rPr lang="en-US" dirty="0"/>
              <a:t>- </a:t>
            </a:r>
            <a:fld id="{1FF51F5F-EB2D-8243-A812-D2CBA9BC3824}" type="slidenum">
              <a:rPr lang="en-US" smtClean="0"/>
              <a:pPr/>
              <a:t>‹N°›</a:t>
            </a:fld>
            <a:r>
              <a:rPr lang="en-US" dirty="0"/>
              <a:t>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r>
              <a:rPr lang="en-US" dirty="0"/>
              <a:t>- </a:t>
            </a:r>
            <a:fld id="{1FF51F5F-EB2D-8243-A812-D2CBA9BC3824}" type="slidenum">
              <a:rPr lang="en-US" smtClean="0"/>
              <a:pPr/>
              <a:t>‹N°›</a:t>
            </a:fld>
            <a:r>
              <a:rPr lang="en-US" dirty="0"/>
              <a:t>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r>
              <a:rPr lang="en-US" dirty="0"/>
              <a:t>- </a:t>
            </a:r>
            <a:fld id="{1FF51F5F-EB2D-8243-A812-D2CBA9BC3824}" type="slidenum">
              <a:rPr lang="en-US" smtClean="0"/>
              <a:pPr/>
              <a:t>‹N°›</a:t>
            </a:fld>
            <a:r>
              <a:rPr lang="en-US" dirty="0"/>
              <a:t>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Slide Number Placeholder 4"/>
          <p:cNvSpPr>
            <a:spLocks noGrp="1"/>
          </p:cNvSpPr>
          <p:nvPr>
            <p:ph type="sldNum" sz="quarter" idx="12"/>
          </p:nvPr>
        </p:nvSpPr>
        <p:spPr/>
        <p:txBody>
          <a:bodyPr/>
          <a:lstStyle/>
          <a:p>
            <a:r>
              <a:rPr lang="en-US" dirty="0"/>
              <a:t>- </a:t>
            </a:r>
            <a:fld id="{1FF51F5F-EB2D-8243-A812-D2CBA9BC3824}" type="slidenum">
              <a:rPr lang="en-US" smtClean="0"/>
              <a:pPr/>
              <a:t>‹N°›</a:t>
            </a:fld>
            <a:r>
              <a:rPr lang="en-US" dirty="0"/>
              <a:t>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dirty="0"/>
              <a:t>- </a:t>
            </a:r>
            <a:fld id="{1FF51F5F-EB2D-8243-A812-D2CBA9BC3824}" type="slidenum">
              <a:rPr lang="en-US" smtClean="0"/>
              <a:pPr/>
              <a:t>‹N°›</a:t>
            </a:fld>
            <a:r>
              <a:rPr lang="en-US" dirty="0"/>
              <a:t>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dirty="0"/>
              <a:t>Click to edit Master title style</a:t>
            </a:r>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r>
              <a:rPr lang="en-US" dirty="0"/>
              <a:t>- </a:t>
            </a:r>
            <a:fld id="{1FF51F5F-EB2D-8243-A812-D2CBA9BC3824}" type="slidenum">
              <a:rPr lang="en-US" smtClean="0"/>
              <a:pPr/>
              <a:t>‹N°›</a:t>
            </a:fld>
            <a:r>
              <a:rPr lang="en-US" dirty="0"/>
              <a:t>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r>
              <a:rPr lang="en-US" dirty="0"/>
              <a:t>- </a:t>
            </a:r>
            <a:fld id="{1FF51F5F-EB2D-8243-A812-D2CBA9BC3824}" type="slidenum">
              <a:rPr lang="en-US" smtClean="0"/>
              <a:pPr/>
              <a:t>‹N°›</a:t>
            </a:fld>
            <a:r>
              <a:rPr lang="en-US" dirty="0"/>
              <a:t>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1894" y="314586"/>
            <a:ext cx="8376106" cy="67228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71894" y="991524"/>
            <a:ext cx="8376106" cy="326350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3537957" y="4733926"/>
            <a:ext cx="20574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t>- </a:t>
            </a:r>
            <a:fld id="{1FF51F5F-EB2D-8243-A812-D2CBA9BC3824}" type="slidenum">
              <a:rPr lang="en-US" smtClean="0"/>
              <a:pPr/>
              <a:t>‹N°›</a:t>
            </a:fld>
            <a:r>
              <a:rPr lang="en-US" dirty="0"/>
              <a:t> -</a:t>
            </a:r>
          </a:p>
        </p:txBody>
      </p:sp>
      <p:pic>
        <p:nvPicPr>
          <p:cNvPr id="11" name="Picture 10">
            <a:extLst>
              <a:ext uri="{FF2B5EF4-FFF2-40B4-BE49-F238E27FC236}">
                <a16:creationId xmlns:a16="http://schemas.microsoft.com/office/drawing/2014/main" xmlns="" id="{FF794D34-73D4-4DA8-87B5-4497C8C34EA6}"/>
              </a:ext>
            </a:extLst>
          </p:cNvPr>
          <p:cNvPicPr>
            <a:picLocks noChangeAspect="1"/>
          </p:cNvPicPr>
          <p:nvPr userDrawn="1"/>
        </p:nvPicPr>
        <p:blipFill rotWithShape="1">
          <a:blip r:embed="rId14" cstate="screen">
            <a:extLst>
              <a:ext uri="{28A0092B-C50C-407E-A947-70E740481C1C}">
                <a14:useLocalDpi xmlns:a14="http://schemas.microsoft.com/office/drawing/2010/main"/>
              </a:ext>
            </a:extLst>
          </a:blip>
          <a:srcRect/>
          <a:stretch/>
        </p:blipFill>
        <p:spPr>
          <a:xfrm rot="10800000">
            <a:off x="-10682" y="-1"/>
            <a:ext cx="9154679" cy="166199"/>
          </a:xfrm>
          <a:prstGeom prst="rect">
            <a:avLst/>
          </a:prstGeom>
        </p:spPr>
      </p:pic>
      <p:cxnSp>
        <p:nvCxnSpPr>
          <p:cNvPr id="12" name="Straight Connector 11">
            <a:extLst>
              <a:ext uri="{FF2B5EF4-FFF2-40B4-BE49-F238E27FC236}">
                <a16:creationId xmlns:a16="http://schemas.microsoft.com/office/drawing/2014/main" xmlns="" id="{1B51DFDD-A49F-4DB0-8A55-DF3900E6406C}"/>
              </a:ext>
            </a:extLst>
          </p:cNvPr>
          <p:cNvCxnSpPr/>
          <p:nvPr userDrawn="1"/>
        </p:nvCxnSpPr>
        <p:spPr>
          <a:xfrm>
            <a:off x="-10680" y="166442"/>
            <a:ext cx="9154680" cy="0"/>
          </a:xfrm>
          <a:prstGeom prst="line">
            <a:avLst/>
          </a:prstGeom>
          <a:ln w="57150">
            <a:solidFill>
              <a:srgbClr val="7BBC42"/>
            </a:solidFill>
          </a:ln>
          <a:effectLst/>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xmlns="" id="{BB2CEC1A-3009-4FE3-988C-12367144F48B}"/>
              </a:ext>
            </a:extLst>
          </p:cNvPr>
          <p:cNvPicPr>
            <a:picLocks noChangeAspect="1"/>
          </p:cNvPicPr>
          <p:nvPr userDrawn="1"/>
        </p:nvPicPr>
        <p:blipFill>
          <a:blip r:embed="rId15" cstate="screen">
            <a:extLst>
              <a:ext uri="{28A0092B-C50C-407E-A947-70E740481C1C}">
                <a14:useLocalDpi xmlns:a14="http://schemas.microsoft.com/office/drawing/2010/main"/>
              </a:ext>
            </a:extLst>
          </a:blip>
          <a:stretch>
            <a:fillRect/>
          </a:stretch>
        </p:blipFill>
        <p:spPr>
          <a:xfrm>
            <a:off x="238166" y="4641873"/>
            <a:ext cx="1689583" cy="455566"/>
          </a:xfrm>
          <a:prstGeom prst="rect">
            <a:avLst/>
          </a:prstGeom>
        </p:spPr>
      </p:pic>
      <p:pic>
        <p:nvPicPr>
          <p:cNvPr id="14" name="Picture 13">
            <a:extLst>
              <a:ext uri="{FF2B5EF4-FFF2-40B4-BE49-F238E27FC236}">
                <a16:creationId xmlns:a16="http://schemas.microsoft.com/office/drawing/2014/main" xmlns="" id="{00BE1CDE-5E19-41E0-87FF-5ED07D767850}"/>
              </a:ext>
            </a:extLst>
          </p:cNvPr>
          <p:cNvPicPr>
            <a:picLocks noChangeAspect="1"/>
          </p:cNvPicPr>
          <p:nvPr userDrawn="1"/>
        </p:nvPicPr>
        <p:blipFill>
          <a:blip r:embed="rId16" cstate="screen">
            <a:extLst>
              <a:ext uri="{28A0092B-C50C-407E-A947-70E740481C1C}">
                <a14:useLocalDpi xmlns:a14="http://schemas.microsoft.com/office/drawing/2010/main"/>
              </a:ext>
            </a:extLst>
          </a:blip>
          <a:stretch>
            <a:fillRect/>
          </a:stretch>
        </p:blipFill>
        <p:spPr>
          <a:xfrm>
            <a:off x="7801673" y="4717140"/>
            <a:ext cx="1040978" cy="305031"/>
          </a:xfrm>
          <a:prstGeom prst="rect">
            <a:avLst/>
          </a:prstGeom>
        </p:spPr>
      </p:pic>
    </p:spTree>
    <p:extLst>
      <p:ext uri="{BB962C8B-B14F-4D97-AF65-F5344CB8AC3E}">
        <p14:creationId xmlns:p14="http://schemas.microsoft.com/office/powerpoint/2010/main" val="9151730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600" b="1" kern="1200">
          <a:solidFill>
            <a:schemeClr val="tx1"/>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govern/fellow_operations_manual.pdf" TargetMode="External"/><Relationship Id="rId2" Type="http://schemas.openxmlformats.org/officeDocument/2006/relationships/hyperlink" Target="https://www.ieee.org/content/dam/ieee-org/ieee/web/org/about/fellows/fellow-committee-operations-manual-effective-october-2023.pdf" TargetMode="External"/><Relationship Id="rId1" Type="http://schemas.openxmlformats.org/officeDocument/2006/relationships/slideLayout" Target="../slideLayouts/slideLayout2.xml"/><Relationship Id="rId5" Type="http://schemas.openxmlformats.org/officeDocument/2006/relationships/hyperlink" Target="https://www.ieee.org/content/dam/ieee-org/ieee/web/org/about/fellows/fellow-committee/ieee-fellow-nomination-contribution-matrix.pdf" TargetMode="External"/><Relationship Id="rId4" Type="http://schemas.openxmlformats.org/officeDocument/2006/relationships/hyperlink" Target="https://www.ieee.org/content/dam/ieee-org/ieee/web/org/about/fellows/nomination-and-evaluation-forms.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fellows/fellows-references-endorsements-guide.pdf" TargetMode="External"/><Relationship Id="rId2" Type="http://schemas.openxmlformats.org/officeDocument/2006/relationships/hyperlink" Target="https://www.ieee.org/content/dam/ieee-org/ieee/web/org/about/fellows/fellow-committee/fellows-nominations-2021.pdf" TargetMode="External"/><Relationship Id="rId1" Type="http://schemas.openxmlformats.org/officeDocument/2006/relationships/slideLayout" Target="../slideLayouts/slideLayout2.xml"/><Relationship Id="rId4" Type="http://schemas.openxmlformats.org/officeDocument/2006/relationships/hyperlink" Target="https://www.ieee.org/content/dam/ieee-org/ieee/web/org/about/fellows/society-and-council-faqs-aug-2023.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C.Jackson@ieee.org" TargetMode="External"/><Relationship Id="rId7" Type="http://schemas.openxmlformats.org/officeDocument/2006/relationships/comments" Target="../comments/comment1.xml"/><Relationship Id="rId2" Type="http://schemas.openxmlformats.org/officeDocument/2006/relationships/hyperlink" Target="mailto:Victor.fouad@ieee.org" TargetMode="External"/><Relationship Id="rId1" Type="http://schemas.openxmlformats.org/officeDocument/2006/relationships/slideLayout" Target="../slideLayouts/slideLayout2.xml"/><Relationship Id="rId6" Type="http://schemas.openxmlformats.org/officeDocument/2006/relationships/hyperlink" Target="mailto:rrmansour@uwaterloo.ca" TargetMode="External"/><Relationship Id="rId5" Type="http://schemas.openxmlformats.org/officeDocument/2006/relationships/hyperlink" Target="mailto:kamran.ghorbani@rmit.edu.au" TargetMode="External"/><Relationship Id="rId4" Type="http://schemas.openxmlformats.org/officeDocument/2006/relationships/hyperlink" Target="mailto:E.rezek@ieee.org"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ieee.org/membership/senior/senior-requirements.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ieee.org/membership/senior/senior-requirements.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4353F6-A01E-4579-BC19-08FA4F855EE1}"/>
              </a:ext>
            </a:extLst>
          </p:cNvPr>
          <p:cNvSpPr>
            <a:spLocks noGrp="1"/>
          </p:cNvSpPr>
          <p:nvPr>
            <p:ph type="title"/>
          </p:nvPr>
        </p:nvSpPr>
        <p:spPr/>
        <p:txBody>
          <a:bodyPr>
            <a:normAutofit/>
          </a:bodyPr>
          <a:lstStyle/>
          <a:p>
            <a:r>
              <a:rPr lang="en-US" sz="2400" dirty="0"/>
              <a:t>Fellow Search Committee / MTT-S Award Committee</a:t>
            </a:r>
          </a:p>
        </p:txBody>
      </p:sp>
      <p:sp>
        <p:nvSpPr>
          <p:cNvPr id="5" name="Rectangle 1">
            <a:extLst>
              <a:ext uri="{FF2B5EF4-FFF2-40B4-BE49-F238E27FC236}">
                <a16:creationId xmlns:a16="http://schemas.microsoft.com/office/drawing/2014/main" xmlns="" id="{6F7019FD-E2BD-4820-8A74-06A18D705C6D}"/>
              </a:ext>
            </a:extLst>
          </p:cNvPr>
          <p:cNvSpPr>
            <a:spLocks noGrp="1" noChangeArrowheads="1"/>
          </p:cNvSpPr>
          <p:nvPr>
            <p:ph idx="1"/>
          </p:nvPr>
        </p:nvSpPr>
        <p:spPr/>
        <p:txBody>
          <a:bodyPr>
            <a:normAutofit fontScale="92500" lnSpcReduction="10000"/>
          </a:bodyPr>
          <a:lstStyle/>
          <a:p>
            <a:r>
              <a:rPr lang="en-US" altLang="en-US" dirty="0"/>
              <a:t>The Fellow Search Committee operates under the Awards Committee and is independent of the Fellow Evaluation Committee.</a:t>
            </a:r>
          </a:p>
          <a:p>
            <a:pPr lvl="0"/>
            <a:r>
              <a:rPr lang="en-US" altLang="en-US" dirty="0"/>
              <a:t>Goals</a:t>
            </a:r>
          </a:p>
          <a:p>
            <a:pPr lvl="1"/>
            <a:r>
              <a:rPr lang="en-US" altLang="en-US" dirty="0"/>
              <a:t>To increase the number of Fellows awarded to MTT-S (Within the defined limits)</a:t>
            </a:r>
          </a:p>
          <a:p>
            <a:pPr lvl="1"/>
            <a:r>
              <a:rPr lang="en-US" altLang="en-US" dirty="0"/>
              <a:t>To increase the number of nominations</a:t>
            </a:r>
          </a:p>
          <a:p>
            <a:pPr lvl="1"/>
            <a:r>
              <a:rPr lang="en-US" altLang="en-US" dirty="0"/>
              <a:t>Duties &amp; Responsibilities</a:t>
            </a:r>
          </a:p>
          <a:p>
            <a:pPr lvl="1"/>
            <a:r>
              <a:rPr lang="en-US" altLang="en-US" dirty="0"/>
              <a:t>Help in the nomination process</a:t>
            </a:r>
          </a:p>
          <a:p>
            <a:pPr lvl="1"/>
            <a:r>
              <a:rPr lang="en-US" altLang="en-US" dirty="0"/>
              <a:t>Educate how  good nominations are written</a:t>
            </a:r>
          </a:p>
          <a:p>
            <a:pPr lvl="1"/>
            <a:r>
              <a:rPr lang="en-US" altLang="en-US" dirty="0"/>
              <a:t>Present material at an open meeting at the IMS</a:t>
            </a:r>
          </a:p>
          <a:p>
            <a:pPr lvl="0"/>
            <a:r>
              <a:rPr lang="en-US" altLang="en-US" dirty="0"/>
              <a:t>Reach out to Technical Committees, Chapter Chairs, Conference Chairs, past applicants, and the general membership</a:t>
            </a:r>
          </a:p>
        </p:txBody>
      </p:sp>
      <p:sp>
        <p:nvSpPr>
          <p:cNvPr id="4" name="Slide Number Placeholder 3">
            <a:extLst>
              <a:ext uri="{FF2B5EF4-FFF2-40B4-BE49-F238E27FC236}">
                <a16:creationId xmlns:a16="http://schemas.microsoft.com/office/drawing/2014/main" xmlns="" id="{D8825AAA-F022-4E48-9496-8A9F7A7B60CC}"/>
              </a:ext>
            </a:extLst>
          </p:cNvPr>
          <p:cNvSpPr>
            <a:spLocks noGrp="1"/>
          </p:cNvSpPr>
          <p:nvPr>
            <p:ph type="sldNum" sz="quarter" idx="12"/>
          </p:nvPr>
        </p:nvSpPr>
        <p:spPr/>
        <p:txBody>
          <a:bodyPr/>
          <a:lstStyle/>
          <a:p>
            <a:r>
              <a:rPr lang="en-US"/>
              <a:t>- </a:t>
            </a:r>
            <a:fld id="{1FF51F5F-EB2D-8243-A812-D2CBA9BC3824}" type="slidenum">
              <a:rPr lang="en-US" smtClean="0"/>
              <a:pPr/>
              <a:t>1</a:t>
            </a:fld>
            <a:r>
              <a:rPr lang="en-US"/>
              <a:t> -</a:t>
            </a:r>
            <a:endParaRPr lang="en-US" dirty="0"/>
          </a:p>
        </p:txBody>
      </p:sp>
    </p:spTree>
    <p:extLst>
      <p:ext uri="{BB962C8B-B14F-4D97-AF65-F5344CB8AC3E}">
        <p14:creationId xmlns:p14="http://schemas.microsoft.com/office/powerpoint/2010/main" val="1121656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400" dirty="0">
                <a:solidFill>
                  <a:srgbClr val="7030A0"/>
                </a:solidFill>
              </a:rPr>
              <a:t>The Fellow Process evaluation (2) </a:t>
            </a:r>
            <a:endParaRPr lang="fr-FR" sz="2400" dirty="0"/>
          </a:p>
        </p:txBody>
      </p:sp>
      <p:sp>
        <p:nvSpPr>
          <p:cNvPr id="3" name="Espace réservé du contenu 2"/>
          <p:cNvSpPr>
            <a:spLocks noGrp="1"/>
          </p:cNvSpPr>
          <p:nvPr>
            <p:ph idx="1"/>
          </p:nvPr>
        </p:nvSpPr>
        <p:spPr/>
        <p:txBody>
          <a:bodyPr>
            <a:normAutofit fontScale="77500" lnSpcReduction="20000"/>
          </a:bodyPr>
          <a:lstStyle/>
          <a:p>
            <a:pPr lvl="0"/>
            <a:r>
              <a:rPr lang="en-US" sz="2000" dirty="0">
                <a:solidFill>
                  <a:srgbClr val="7030A0"/>
                </a:solidFill>
              </a:rPr>
              <a:t>The second step of the first level evaluation is completed by a CFEC The goal of the CFEC is to provide the IEEE Fellow Committee with a critical evaluation and assessment of the Nominees. The CFEC produces a final normalized ranking report and forwards to the IEEE FC (Fellow Committee) for use in the IEEE FC evaluation: its ranking and report, with the evaluations and raw scores for the nominations and the S/TC-FEC rankings and reports.</a:t>
            </a:r>
          </a:p>
          <a:p>
            <a:r>
              <a:rPr lang="en-US" sz="2000" dirty="0">
                <a:solidFill>
                  <a:srgbClr val="7030A0"/>
                </a:solidFill>
              </a:rPr>
              <a:t>The second level evaluation is completed by the IEEE FC  The IEEE FC performs a detailed review of all the nominations in view of the all the documents forwarded by the CFEC and  a global ranking of all the nominations is generated and a final review of the list is assessed one more time by the entire IEEE FC.</a:t>
            </a:r>
          </a:p>
          <a:p>
            <a:r>
              <a:rPr lang="en-US" sz="2000" dirty="0">
                <a:solidFill>
                  <a:srgbClr val="7030A0"/>
                </a:solidFill>
              </a:rPr>
              <a:t>The slate of nominees is submitted by the IEEE Fellow Committee to the IEEE Board of Directors during the 3rd quarter, and the Board acts upon those recommendations at its year-end meeting.  </a:t>
            </a:r>
          </a:p>
          <a:p>
            <a:r>
              <a:rPr lang="en-US" sz="2000" dirty="0">
                <a:solidFill>
                  <a:srgbClr val="7030A0"/>
                </a:solidFill>
              </a:rPr>
              <a:t>According to IEEE Bylaw I-305.5, the total number of Fellow recommendations in any one-year must not exceed one-tenth of one percent of the voting membership on record as of 31 December of the year preceding.</a:t>
            </a:r>
          </a:p>
          <a:p>
            <a:endParaRPr lang="fr-FR" dirty="0"/>
          </a:p>
        </p:txBody>
      </p:sp>
      <p:sp>
        <p:nvSpPr>
          <p:cNvPr id="4" name="Espace réservé du numéro de diapositive 3"/>
          <p:cNvSpPr>
            <a:spLocks noGrp="1"/>
          </p:cNvSpPr>
          <p:nvPr>
            <p:ph type="sldNum" sz="quarter" idx="12"/>
          </p:nvPr>
        </p:nvSpPr>
        <p:spPr/>
        <p:txBody>
          <a:bodyPr/>
          <a:lstStyle/>
          <a:p>
            <a:r>
              <a:rPr lang="en-US" smtClean="0"/>
              <a:t>- </a:t>
            </a:r>
            <a:fld id="{1FF51F5F-EB2D-8243-A812-D2CBA9BC3824}" type="slidenum">
              <a:rPr lang="en-US" smtClean="0"/>
              <a:pPr/>
              <a:t>10</a:t>
            </a:fld>
            <a:r>
              <a:rPr lang="en-US" smtClean="0"/>
              <a:t> -</a:t>
            </a:r>
            <a:endParaRPr lang="en-US" dirty="0"/>
          </a:p>
        </p:txBody>
      </p:sp>
    </p:spTree>
    <p:extLst>
      <p:ext uri="{BB962C8B-B14F-4D97-AF65-F5344CB8AC3E}">
        <p14:creationId xmlns:p14="http://schemas.microsoft.com/office/powerpoint/2010/main" val="1795326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9BA6F7-5983-4D63-9E3B-E6D446E14B22}"/>
              </a:ext>
            </a:extLst>
          </p:cNvPr>
          <p:cNvSpPr>
            <a:spLocks noGrp="1"/>
          </p:cNvSpPr>
          <p:nvPr>
            <p:ph type="title"/>
          </p:nvPr>
        </p:nvSpPr>
        <p:spPr/>
        <p:txBody>
          <a:bodyPr>
            <a:normAutofit fontScale="90000"/>
          </a:bodyPr>
          <a:lstStyle/>
          <a:p>
            <a:r>
              <a:rPr lang="en-US" b="0" dirty="0" smtClean="0">
                <a:solidFill>
                  <a:srgbClr val="002060"/>
                </a:solidFill>
              </a:rPr>
              <a:t>Recent Resources from IEEE Fellow Committee Pages</a:t>
            </a:r>
            <a:endParaRPr lang="en-US" b="0" dirty="0">
              <a:solidFill>
                <a:srgbClr val="002060"/>
              </a:solidFill>
            </a:endParaRPr>
          </a:p>
        </p:txBody>
      </p:sp>
      <p:sp>
        <p:nvSpPr>
          <p:cNvPr id="3" name="Content Placeholder 2">
            <a:extLst>
              <a:ext uri="{FF2B5EF4-FFF2-40B4-BE49-F238E27FC236}">
                <a16:creationId xmlns:a16="http://schemas.microsoft.com/office/drawing/2014/main" xmlns="" id="{A2CD28A0-5221-4B79-AFCD-5FE64653BDC5}"/>
              </a:ext>
            </a:extLst>
          </p:cNvPr>
          <p:cNvSpPr>
            <a:spLocks noGrp="1"/>
          </p:cNvSpPr>
          <p:nvPr>
            <p:ph idx="1"/>
          </p:nvPr>
        </p:nvSpPr>
        <p:spPr/>
        <p:txBody>
          <a:bodyPr>
            <a:normAutofit fontScale="70000" lnSpcReduction="20000"/>
          </a:bodyPr>
          <a:lstStyle/>
          <a:p>
            <a:pPr lvl="0"/>
            <a:r>
              <a:rPr lang="en-US" dirty="0" smtClean="0">
                <a:hlinkClick r:id="rId2"/>
              </a:rPr>
              <a:t>1- Fellow </a:t>
            </a:r>
            <a:r>
              <a:rPr lang="en-US" dirty="0">
                <a:hlinkClick r:id="rId2"/>
              </a:rPr>
              <a:t>Committee Operations Manual (Effective October 2023)</a:t>
            </a:r>
            <a:r>
              <a:rPr lang="en-US" dirty="0"/>
              <a:t> - </a:t>
            </a:r>
            <a:r>
              <a:rPr lang="en-US" b="1" dirty="0"/>
              <a:t>New</a:t>
            </a:r>
            <a:r>
              <a:rPr lang="en-US" dirty="0"/>
              <a:t> (PDF, 708 KB)</a:t>
            </a:r>
            <a:endParaRPr lang="fr-FR" dirty="0"/>
          </a:p>
          <a:p>
            <a:r>
              <a:rPr lang="en-US" u="sng" dirty="0">
                <a:hlinkClick r:id="rId3"/>
              </a:rPr>
              <a:t>https://www.ieee.org/content/dam/ieeeorg/ieee/web/org/govern/fellow_operations_manual.pdf</a:t>
            </a:r>
            <a:endParaRPr lang="fr-FR" dirty="0"/>
          </a:p>
          <a:p>
            <a:r>
              <a:rPr lang="en-US" dirty="0"/>
              <a:t> </a:t>
            </a:r>
            <a:endParaRPr lang="fr-FR" dirty="0"/>
          </a:p>
          <a:p>
            <a:pPr lvl="0"/>
            <a:r>
              <a:rPr lang="en-US" dirty="0" smtClean="0">
                <a:hlinkClick r:id="rId4"/>
              </a:rPr>
              <a:t>2- Fellow </a:t>
            </a:r>
            <a:r>
              <a:rPr lang="en-US" dirty="0">
                <a:hlinkClick r:id="rId4"/>
              </a:rPr>
              <a:t>Nomination and Evaluation Forms</a:t>
            </a:r>
            <a:r>
              <a:rPr lang="en-US" dirty="0"/>
              <a:t> (PDF, 472 KB)</a:t>
            </a:r>
            <a:endParaRPr lang="fr-FR" dirty="0"/>
          </a:p>
          <a:p>
            <a:r>
              <a:rPr lang="en-US" dirty="0"/>
              <a:t> </a:t>
            </a:r>
            <a:endParaRPr lang="fr-FR" dirty="0"/>
          </a:p>
          <a:p>
            <a:r>
              <a:rPr lang="en-US" u="sng" dirty="0">
                <a:hlinkClick r:id="rId4"/>
              </a:rPr>
              <a:t>https://www.ieee.org/content/dam/ieee-org/ieee/web/org/about/fellows/nomination-and-evaluation-forms.pdf</a:t>
            </a:r>
            <a:endParaRPr lang="fr-FR" dirty="0"/>
          </a:p>
          <a:p>
            <a:r>
              <a:rPr lang="en-US" dirty="0"/>
              <a:t> </a:t>
            </a:r>
            <a:endParaRPr lang="fr-FR" dirty="0"/>
          </a:p>
          <a:p>
            <a:pPr lvl="0"/>
            <a:r>
              <a:rPr lang="en-US" dirty="0" smtClean="0">
                <a:hlinkClick r:id="rId5"/>
              </a:rPr>
              <a:t>3- IEEE </a:t>
            </a:r>
            <a:r>
              <a:rPr lang="en-US" dirty="0">
                <a:hlinkClick r:id="rId5"/>
              </a:rPr>
              <a:t>Fellow Nomination Contributions Matrix</a:t>
            </a:r>
            <a:r>
              <a:rPr lang="en-US" dirty="0"/>
              <a:t> - </a:t>
            </a:r>
            <a:r>
              <a:rPr lang="en-US" dirty="0" smtClean="0"/>
              <a:t>August 2023, </a:t>
            </a:r>
            <a:r>
              <a:rPr lang="en-US" b="1" dirty="0" smtClean="0"/>
              <a:t>New</a:t>
            </a:r>
            <a:r>
              <a:rPr lang="en-US" b="1" dirty="0"/>
              <a:t> </a:t>
            </a:r>
            <a:r>
              <a:rPr lang="en-US" dirty="0"/>
              <a:t>(PDF, 106 KB)</a:t>
            </a:r>
            <a:endParaRPr lang="fr-FR" dirty="0"/>
          </a:p>
          <a:p>
            <a:r>
              <a:rPr lang="en-US" dirty="0"/>
              <a:t> </a:t>
            </a:r>
            <a:endParaRPr lang="fr-FR" dirty="0"/>
          </a:p>
          <a:p>
            <a:r>
              <a:rPr lang="en-US" u="sng" dirty="0">
                <a:hlinkClick r:id="rId5"/>
              </a:rPr>
              <a:t>https://www.ieee.org/content/dam/ieee-org/ieee/web/org/about/fellows/fellow-committee/ieee-fellow-nomination-contribution-matrix.pdf</a:t>
            </a:r>
            <a:endParaRPr lang="fr-FR" dirty="0"/>
          </a:p>
          <a:p>
            <a:endParaRPr lang="en-US" dirty="0"/>
          </a:p>
        </p:txBody>
      </p:sp>
      <p:sp>
        <p:nvSpPr>
          <p:cNvPr id="4" name="Slide Number Placeholder 3">
            <a:extLst>
              <a:ext uri="{FF2B5EF4-FFF2-40B4-BE49-F238E27FC236}">
                <a16:creationId xmlns:a16="http://schemas.microsoft.com/office/drawing/2014/main" xmlns="" id="{10BA8139-A96C-4EFE-A2B1-B7AC34BCF4D3}"/>
              </a:ext>
            </a:extLst>
          </p:cNvPr>
          <p:cNvSpPr>
            <a:spLocks noGrp="1"/>
          </p:cNvSpPr>
          <p:nvPr>
            <p:ph type="sldNum" sz="quarter" idx="12"/>
          </p:nvPr>
        </p:nvSpPr>
        <p:spPr/>
        <p:txBody>
          <a:bodyPr/>
          <a:lstStyle/>
          <a:p>
            <a:r>
              <a:rPr lang="en-US"/>
              <a:t>- </a:t>
            </a:r>
            <a:fld id="{1FF51F5F-EB2D-8243-A812-D2CBA9BC3824}" type="slidenum">
              <a:rPr lang="en-US" smtClean="0"/>
              <a:pPr/>
              <a:t>11</a:t>
            </a:fld>
            <a:r>
              <a:rPr lang="en-US"/>
              <a:t> -</a:t>
            </a:r>
            <a:endParaRPr lang="en-US" dirty="0"/>
          </a:p>
        </p:txBody>
      </p:sp>
    </p:spTree>
    <p:extLst>
      <p:ext uri="{BB962C8B-B14F-4D97-AF65-F5344CB8AC3E}">
        <p14:creationId xmlns:p14="http://schemas.microsoft.com/office/powerpoint/2010/main" val="1417390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400" dirty="0">
                <a:solidFill>
                  <a:srgbClr val="002060"/>
                </a:solidFill>
              </a:rPr>
              <a:t>Recent Resources from IEEE Fellow Committee Pages</a:t>
            </a:r>
            <a:endParaRPr lang="fr-FR" sz="2400" dirty="0">
              <a:solidFill>
                <a:srgbClr val="002060"/>
              </a:solidFill>
            </a:endParaRPr>
          </a:p>
        </p:txBody>
      </p:sp>
      <p:sp>
        <p:nvSpPr>
          <p:cNvPr id="3" name="Espace réservé du contenu 2"/>
          <p:cNvSpPr>
            <a:spLocks noGrp="1"/>
          </p:cNvSpPr>
          <p:nvPr>
            <p:ph idx="1"/>
          </p:nvPr>
        </p:nvSpPr>
        <p:spPr/>
        <p:txBody>
          <a:bodyPr>
            <a:normAutofit fontScale="70000" lnSpcReduction="20000"/>
          </a:bodyPr>
          <a:lstStyle/>
          <a:p>
            <a:pPr lvl="0"/>
            <a:r>
              <a:rPr lang="en-US" dirty="0" smtClean="0">
                <a:hlinkClick r:id="rId2"/>
              </a:rPr>
              <a:t>4- Nominator </a:t>
            </a:r>
            <a:r>
              <a:rPr lang="en-US" dirty="0">
                <a:hlinkClick r:id="rId2"/>
              </a:rPr>
              <a:t>Guide</a:t>
            </a:r>
            <a:r>
              <a:rPr lang="en-US" dirty="0"/>
              <a:t> (PDF, 820 KB) “How to Write an Effective Nomination” (October 2021)</a:t>
            </a:r>
            <a:endParaRPr lang="fr-FR" dirty="0"/>
          </a:p>
          <a:p>
            <a:r>
              <a:rPr lang="en-US" dirty="0"/>
              <a:t> </a:t>
            </a:r>
            <a:endParaRPr lang="fr-FR" dirty="0"/>
          </a:p>
          <a:p>
            <a:r>
              <a:rPr lang="en-US" u="sng" dirty="0">
                <a:hlinkClick r:id="rId2"/>
              </a:rPr>
              <a:t>https://www.ieee.org/content/dam/ieee-org/ieee/web/org/about/fellows/fellow-committee/fellows-nominations-2021.pdf</a:t>
            </a:r>
            <a:endParaRPr lang="fr-FR" dirty="0"/>
          </a:p>
          <a:p>
            <a:r>
              <a:rPr lang="en-US" dirty="0"/>
              <a:t> </a:t>
            </a:r>
            <a:endParaRPr lang="fr-FR" dirty="0"/>
          </a:p>
          <a:p>
            <a:pPr lvl="0"/>
            <a:r>
              <a:rPr lang="en-US" dirty="0" smtClean="0">
                <a:hlinkClick r:id="rId3"/>
              </a:rPr>
              <a:t>5- References </a:t>
            </a:r>
            <a:r>
              <a:rPr lang="en-US" dirty="0">
                <a:hlinkClick r:id="rId3"/>
              </a:rPr>
              <a:t>and Endorsers</a:t>
            </a:r>
            <a:r>
              <a:rPr lang="en-US" dirty="0"/>
              <a:t> (PDF, 138 KB) “Effective References and Endorsements” (December 2018)</a:t>
            </a:r>
            <a:endParaRPr lang="fr-FR" dirty="0"/>
          </a:p>
          <a:p>
            <a:r>
              <a:rPr lang="en-US" dirty="0"/>
              <a:t> </a:t>
            </a:r>
            <a:endParaRPr lang="fr-FR" dirty="0"/>
          </a:p>
          <a:p>
            <a:r>
              <a:rPr lang="en-US" u="sng" dirty="0">
                <a:hlinkClick r:id="rId3"/>
              </a:rPr>
              <a:t>https://</a:t>
            </a:r>
            <a:r>
              <a:rPr lang="en-US" u="sng" dirty="0" smtClean="0">
                <a:hlinkClick r:id="rId3"/>
              </a:rPr>
              <a:t>www.ieee.org/content/dam/ieee-org/ieee/web/org/about/fellows/fellows-references-endorsements-guide.pdf</a:t>
            </a:r>
            <a:endParaRPr lang="en-US" u="sng" dirty="0" smtClean="0"/>
          </a:p>
          <a:p>
            <a:r>
              <a:rPr lang="en-US" u="sng" dirty="0" smtClean="0"/>
              <a:t>6- </a:t>
            </a:r>
            <a:r>
              <a:rPr lang="fr-FR" dirty="0"/>
              <a:t>Society and Council </a:t>
            </a:r>
            <a:r>
              <a:rPr lang="fr-FR" dirty="0" err="1" smtClean="0"/>
              <a:t>FAQs</a:t>
            </a:r>
            <a:r>
              <a:rPr lang="fr-FR" dirty="0" smtClean="0"/>
              <a:t>, New</a:t>
            </a:r>
            <a:endParaRPr lang="en-US" u="sng" dirty="0" smtClean="0"/>
          </a:p>
          <a:p>
            <a:r>
              <a:rPr lang="fr-FR" dirty="0">
                <a:hlinkClick r:id="rId4"/>
              </a:rPr>
              <a:t>https://</a:t>
            </a:r>
            <a:r>
              <a:rPr lang="fr-FR" dirty="0" smtClean="0">
                <a:hlinkClick r:id="rId4"/>
              </a:rPr>
              <a:t>www.ieee.org/content/dam/ieee-org/ieee/web/org/about/fellows/society-and-council-faqs-aug-2023.pdf</a:t>
            </a:r>
            <a:endParaRPr lang="fr-FR" dirty="0" smtClean="0"/>
          </a:p>
          <a:p>
            <a:endParaRPr lang="fr-FR" dirty="0"/>
          </a:p>
          <a:p>
            <a:endParaRPr lang="fr-FR" dirty="0"/>
          </a:p>
        </p:txBody>
      </p:sp>
      <p:sp>
        <p:nvSpPr>
          <p:cNvPr id="4" name="Espace réservé du numéro de diapositive 3"/>
          <p:cNvSpPr>
            <a:spLocks noGrp="1"/>
          </p:cNvSpPr>
          <p:nvPr>
            <p:ph type="sldNum" sz="quarter" idx="12"/>
          </p:nvPr>
        </p:nvSpPr>
        <p:spPr/>
        <p:txBody>
          <a:bodyPr/>
          <a:lstStyle/>
          <a:p>
            <a:r>
              <a:rPr lang="en-US" smtClean="0"/>
              <a:t>- </a:t>
            </a:r>
            <a:fld id="{1FF51F5F-EB2D-8243-A812-D2CBA9BC3824}" type="slidenum">
              <a:rPr lang="en-US" smtClean="0"/>
              <a:pPr/>
              <a:t>12</a:t>
            </a:fld>
            <a:r>
              <a:rPr lang="en-US" smtClean="0"/>
              <a:t> -</a:t>
            </a:r>
            <a:endParaRPr lang="en-US" dirty="0"/>
          </a:p>
        </p:txBody>
      </p:sp>
    </p:spTree>
    <p:extLst>
      <p:ext uri="{BB962C8B-B14F-4D97-AF65-F5344CB8AC3E}">
        <p14:creationId xmlns:p14="http://schemas.microsoft.com/office/powerpoint/2010/main" val="3485872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0108DF-DB02-4F5F-BD5F-2479FF551632}"/>
              </a:ext>
            </a:extLst>
          </p:cNvPr>
          <p:cNvSpPr>
            <a:spLocks noGrp="1"/>
          </p:cNvSpPr>
          <p:nvPr>
            <p:ph type="title"/>
          </p:nvPr>
        </p:nvSpPr>
        <p:spPr/>
        <p:txBody>
          <a:bodyPr>
            <a:normAutofit fontScale="90000"/>
          </a:bodyPr>
          <a:lstStyle/>
          <a:p>
            <a:r>
              <a:rPr lang="en-US" dirty="0"/>
              <a:t>Writing an Effective IEEE Fellow Nomination – Write for the Reviewers</a:t>
            </a:r>
          </a:p>
        </p:txBody>
      </p:sp>
      <p:sp>
        <p:nvSpPr>
          <p:cNvPr id="3" name="Content Placeholder 2">
            <a:extLst>
              <a:ext uri="{FF2B5EF4-FFF2-40B4-BE49-F238E27FC236}">
                <a16:creationId xmlns:a16="http://schemas.microsoft.com/office/drawing/2014/main" xmlns="" id="{5A99B6D3-F741-49B5-A08B-A3D19DD88012}"/>
              </a:ext>
            </a:extLst>
          </p:cNvPr>
          <p:cNvSpPr>
            <a:spLocks noGrp="1"/>
          </p:cNvSpPr>
          <p:nvPr>
            <p:ph idx="1"/>
          </p:nvPr>
        </p:nvSpPr>
        <p:spPr/>
        <p:txBody>
          <a:bodyPr>
            <a:normAutofit fontScale="85000" lnSpcReduction="20000"/>
          </a:bodyPr>
          <a:lstStyle/>
          <a:p>
            <a:r>
              <a:rPr lang="en-US" dirty="0"/>
              <a:t>The Nomination Form is a critical document during the Fellow elevation process, and as such, its content is key to the success of the nomination. </a:t>
            </a:r>
          </a:p>
          <a:p>
            <a:r>
              <a:rPr lang="en-US" dirty="0"/>
              <a:t>It is reviewed and assessed by </a:t>
            </a:r>
            <a:r>
              <a:rPr lang="en-US" b="1" dirty="0" smtClean="0">
                <a:solidFill>
                  <a:srgbClr val="002060"/>
                </a:solidFill>
              </a:rPr>
              <a:t>four</a:t>
            </a:r>
            <a:r>
              <a:rPr lang="en-US" dirty="0" smtClean="0"/>
              <a:t> </a:t>
            </a:r>
            <a:r>
              <a:rPr lang="en-US" dirty="0"/>
              <a:t>separate audiences: </a:t>
            </a:r>
          </a:p>
          <a:p>
            <a:pPr lvl="1"/>
            <a:r>
              <a:rPr lang="en-US" dirty="0"/>
              <a:t>Fellow Grade References, </a:t>
            </a:r>
          </a:p>
          <a:p>
            <a:pPr lvl="1"/>
            <a:r>
              <a:rPr lang="en-US" dirty="0"/>
              <a:t>the Society/Technical Council (S/TC) Fellow Evaluating Committee (FEC) members (Evaluators), </a:t>
            </a:r>
            <a:endParaRPr lang="en-US" dirty="0" smtClean="0"/>
          </a:p>
          <a:p>
            <a:pPr lvl="1"/>
            <a:r>
              <a:rPr lang="en-US" dirty="0" smtClean="0"/>
              <a:t> </a:t>
            </a:r>
            <a:r>
              <a:rPr lang="en-US" b="1" dirty="0">
                <a:solidFill>
                  <a:srgbClr val="002060"/>
                </a:solidFill>
              </a:rPr>
              <a:t>Cohort Fellow Evaluating Committee (CFEC</a:t>
            </a:r>
            <a:r>
              <a:rPr lang="en-US" b="1" dirty="0" smtClean="0">
                <a:solidFill>
                  <a:srgbClr val="002060"/>
                </a:solidFill>
              </a:rPr>
              <a:t>).</a:t>
            </a:r>
            <a:endParaRPr lang="en-US" dirty="0"/>
          </a:p>
          <a:p>
            <a:pPr lvl="1"/>
            <a:r>
              <a:rPr lang="en-US" dirty="0"/>
              <a:t>IEEE Fellow Committee members (Judges). </a:t>
            </a:r>
          </a:p>
          <a:p>
            <a:r>
              <a:rPr lang="en-US" dirty="0"/>
              <a:t>It </a:t>
            </a:r>
            <a:r>
              <a:rPr lang="en-US" u="sng" dirty="0"/>
              <a:t>should not </a:t>
            </a:r>
            <a:r>
              <a:rPr lang="en-US" dirty="0"/>
              <a:t>be written solely for experts in the Nominee’s area of work, and </a:t>
            </a:r>
          </a:p>
          <a:p>
            <a:r>
              <a:rPr lang="en-US" dirty="0"/>
              <a:t>It should be written for an  IEEE member who is experienced in any technical subject area within the IEEE fields of interest, and they should be able to understand the impact of the Nominee’s contributions from the completed Nomination Form. </a:t>
            </a:r>
          </a:p>
        </p:txBody>
      </p:sp>
      <p:sp>
        <p:nvSpPr>
          <p:cNvPr id="4" name="Slide Number Placeholder 3">
            <a:extLst>
              <a:ext uri="{FF2B5EF4-FFF2-40B4-BE49-F238E27FC236}">
                <a16:creationId xmlns:a16="http://schemas.microsoft.com/office/drawing/2014/main" xmlns="" id="{A3585950-558A-4716-B308-3E22C86B8532}"/>
              </a:ext>
            </a:extLst>
          </p:cNvPr>
          <p:cNvSpPr>
            <a:spLocks noGrp="1"/>
          </p:cNvSpPr>
          <p:nvPr>
            <p:ph type="sldNum" sz="quarter" idx="12"/>
          </p:nvPr>
        </p:nvSpPr>
        <p:spPr/>
        <p:txBody>
          <a:bodyPr/>
          <a:lstStyle/>
          <a:p>
            <a:r>
              <a:rPr lang="en-US"/>
              <a:t>- </a:t>
            </a:r>
            <a:fld id="{1FF51F5F-EB2D-8243-A812-D2CBA9BC3824}" type="slidenum">
              <a:rPr lang="en-US" smtClean="0"/>
              <a:pPr/>
              <a:t>13</a:t>
            </a:fld>
            <a:r>
              <a:rPr lang="en-US"/>
              <a:t> -</a:t>
            </a:r>
            <a:endParaRPr lang="en-US" dirty="0"/>
          </a:p>
        </p:txBody>
      </p:sp>
    </p:spTree>
    <p:extLst>
      <p:ext uri="{BB962C8B-B14F-4D97-AF65-F5344CB8AC3E}">
        <p14:creationId xmlns:p14="http://schemas.microsoft.com/office/powerpoint/2010/main" val="411977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B699A5-DC07-44FA-B654-C011838A007E}"/>
              </a:ext>
            </a:extLst>
          </p:cNvPr>
          <p:cNvSpPr>
            <a:spLocks noGrp="1"/>
          </p:cNvSpPr>
          <p:nvPr>
            <p:ph type="title"/>
          </p:nvPr>
        </p:nvSpPr>
        <p:spPr/>
        <p:txBody>
          <a:bodyPr>
            <a:noAutofit/>
          </a:bodyPr>
          <a:lstStyle/>
          <a:p>
            <a:r>
              <a:rPr lang="en-US" sz="2000" dirty="0"/>
              <a:t>Nomination </a:t>
            </a:r>
            <a:r>
              <a:rPr lang="en-US" sz="2000" dirty="0" smtClean="0"/>
              <a:t>Categories </a:t>
            </a:r>
            <a:r>
              <a:rPr lang="en-US" sz="2000" dirty="0" smtClean="0">
                <a:solidFill>
                  <a:srgbClr val="002060"/>
                </a:solidFill>
              </a:rPr>
              <a:t>(Accounts and Professional Affiliation </a:t>
            </a:r>
            <a:r>
              <a:rPr lang="fr-FR" sz="2000" dirty="0" smtClean="0">
                <a:solidFill>
                  <a:srgbClr val="002060"/>
                </a:solidFill>
              </a:rPr>
              <a:t>up to 2023 promotion)</a:t>
            </a:r>
            <a:r>
              <a:rPr lang="en-US" sz="2000" dirty="0">
                <a:solidFill>
                  <a:srgbClr val="002060"/>
                </a:solidFill>
              </a:rPr>
              <a:t/>
            </a:r>
            <a:br>
              <a:rPr lang="en-US" sz="2000" dirty="0">
                <a:solidFill>
                  <a:srgbClr val="002060"/>
                </a:solidFill>
              </a:rPr>
            </a:br>
            <a:r>
              <a:rPr lang="en-US" sz="2000" dirty="0" smtClean="0"/>
              <a:t>                          Choose </a:t>
            </a:r>
            <a:r>
              <a:rPr lang="en-US" sz="2000" dirty="0"/>
              <a:t>the one that </a:t>
            </a:r>
            <a:r>
              <a:rPr lang="en-US" sz="2000" dirty="0" smtClean="0"/>
              <a:t>fits </a:t>
            </a:r>
            <a:endParaRPr lang="en-US" sz="2000" dirty="0"/>
          </a:p>
        </p:txBody>
      </p:sp>
      <p:sp>
        <p:nvSpPr>
          <p:cNvPr id="3" name="Content Placeholder 2">
            <a:extLst>
              <a:ext uri="{FF2B5EF4-FFF2-40B4-BE49-F238E27FC236}">
                <a16:creationId xmlns:a16="http://schemas.microsoft.com/office/drawing/2014/main" xmlns="" id="{1C89A634-162C-4360-8EB8-0BC383E2A8A1}"/>
              </a:ext>
            </a:extLst>
          </p:cNvPr>
          <p:cNvSpPr>
            <a:spLocks noGrp="1"/>
          </p:cNvSpPr>
          <p:nvPr>
            <p:ph idx="1"/>
          </p:nvPr>
        </p:nvSpPr>
        <p:spPr/>
        <p:txBody>
          <a:bodyPr>
            <a:normAutofit fontScale="85000" lnSpcReduction="20000"/>
          </a:bodyPr>
          <a:lstStyle/>
          <a:p>
            <a:r>
              <a:rPr lang="en-US" sz="2200" dirty="0" smtClean="0"/>
              <a:t> </a:t>
            </a:r>
            <a:r>
              <a:rPr lang="en-US" sz="2200" b="1" dirty="0"/>
              <a:t>Technology Innovator </a:t>
            </a:r>
            <a:r>
              <a:rPr lang="en-US" sz="2200" b="1" dirty="0" smtClean="0"/>
              <a:t>(TI) </a:t>
            </a:r>
            <a:endParaRPr lang="en-US" sz="2200" b="1" dirty="0"/>
          </a:p>
          <a:p>
            <a:pPr lvl="1"/>
            <a:r>
              <a:rPr lang="en-US" sz="2200" dirty="0"/>
              <a:t>This Nomination Category accounts for 6.2% of all nominations and 4.3% of elevations</a:t>
            </a:r>
          </a:p>
          <a:p>
            <a:pPr lvl="1"/>
            <a:r>
              <a:rPr lang="en-US" sz="2200" dirty="0"/>
              <a:t>The composition of AE/P Nominees is as follows: </a:t>
            </a:r>
          </a:p>
          <a:p>
            <a:pPr lvl="2"/>
            <a:r>
              <a:rPr lang="en-US" sz="2200" dirty="0"/>
              <a:t>71% are in industry, 20% in academia, 7% in the government, and 2% are other. </a:t>
            </a:r>
          </a:p>
          <a:p>
            <a:r>
              <a:rPr lang="en-US" sz="2200" b="1" dirty="0" smtClean="0"/>
              <a:t>Educator </a:t>
            </a:r>
            <a:r>
              <a:rPr lang="en-US" sz="2200" b="1" dirty="0"/>
              <a:t>(EDU) </a:t>
            </a:r>
          </a:p>
          <a:p>
            <a:pPr lvl="1"/>
            <a:r>
              <a:rPr lang="en-US" sz="2200" dirty="0"/>
              <a:t>This Nomination Category accounts for 3.8% of all nominations and 2.2% of elevations. </a:t>
            </a:r>
          </a:p>
          <a:p>
            <a:pPr lvl="1"/>
            <a:r>
              <a:rPr lang="en-US" sz="2200" dirty="0"/>
              <a:t>The composition of EDU Nominees is as follows: 	</a:t>
            </a:r>
          </a:p>
          <a:p>
            <a:pPr lvl="2"/>
            <a:r>
              <a:rPr lang="en-US" sz="2200" dirty="0"/>
              <a:t>92% are in Academia, 5% in the Industry, 1% in the Government, and 2% are Other.</a:t>
            </a:r>
          </a:p>
          <a:p>
            <a:pPr marL="685800" lvl="2" indent="0">
              <a:buNone/>
            </a:pPr>
            <a:endParaRPr lang="en-US" dirty="0" smtClean="0"/>
          </a:p>
          <a:p>
            <a:pPr lvl="2"/>
            <a:endParaRPr lang="en-US" dirty="0"/>
          </a:p>
        </p:txBody>
      </p:sp>
      <p:sp>
        <p:nvSpPr>
          <p:cNvPr id="4" name="Slide Number Placeholder 3">
            <a:extLst>
              <a:ext uri="{FF2B5EF4-FFF2-40B4-BE49-F238E27FC236}">
                <a16:creationId xmlns:a16="http://schemas.microsoft.com/office/drawing/2014/main" xmlns="" id="{4B9836C4-83B3-40FB-8BAC-2C67103FD463}"/>
              </a:ext>
            </a:extLst>
          </p:cNvPr>
          <p:cNvSpPr>
            <a:spLocks noGrp="1"/>
          </p:cNvSpPr>
          <p:nvPr>
            <p:ph type="sldNum" sz="quarter" idx="12"/>
          </p:nvPr>
        </p:nvSpPr>
        <p:spPr/>
        <p:txBody>
          <a:bodyPr/>
          <a:lstStyle/>
          <a:p>
            <a:r>
              <a:rPr lang="en-US"/>
              <a:t>- </a:t>
            </a:r>
            <a:fld id="{1FF51F5F-EB2D-8243-A812-D2CBA9BC3824}" type="slidenum">
              <a:rPr lang="en-US" smtClean="0"/>
              <a:pPr/>
              <a:t>14</a:t>
            </a:fld>
            <a:r>
              <a:rPr lang="en-US"/>
              <a:t> -</a:t>
            </a:r>
            <a:endParaRPr lang="en-US" dirty="0"/>
          </a:p>
        </p:txBody>
      </p:sp>
    </p:spTree>
    <p:extLst>
      <p:ext uri="{BB962C8B-B14F-4D97-AF65-F5344CB8AC3E}">
        <p14:creationId xmlns:p14="http://schemas.microsoft.com/office/powerpoint/2010/main" val="4289569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sz="2400" dirty="0"/>
              <a:t>Nomination Categories </a:t>
            </a:r>
            <a:r>
              <a:rPr lang="en-US" sz="2400" dirty="0">
                <a:solidFill>
                  <a:srgbClr val="002060"/>
                </a:solidFill>
              </a:rPr>
              <a:t>(Accounts and Professional </a:t>
            </a:r>
            <a:r>
              <a:rPr lang="en-US" sz="2400" dirty="0" smtClean="0">
                <a:solidFill>
                  <a:srgbClr val="002060"/>
                </a:solidFill>
              </a:rPr>
              <a:t>Affiliation </a:t>
            </a:r>
            <a:r>
              <a:rPr lang="fr-FR" sz="2400" dirty="0">
                <a:solidFill>
                  <a:srgbClr val="002060"/>
                </a:solidFill>
              </a:rPr>
              <a:t>up to 2023 promotion)</a:t>
            </a:r>
            <a:r>
              <a:rPr lang="en-US" sz="2400" dirty="0">
                <a:solidFill>
                  <a:srgbClr val="002060"/>
                </a:solidFill>
              </a:rPr>
              <a:t/>
            </a:r>
            <a:br>
              <a:rPr lang="en-US" sz="2400" dirty="0">
                <a:solidFill>
                  <a:srgbClr val="002060"/>
                </a:solidFill>
              </a:rPr>
            </a:br>
            <a:r>
              <a:rPr lang="en-US" sz="2400" dirty="0"/>
              <a:t>                          Choose the one that fits </a:t>
            </a:r>
            <a:endParaRPr lang="fr-FR" sz="2400" dirty="0"/>
          </a:p>
        </p:txBody>
      </p:sp>
      <p:sp>
        <p:nvSpPr>
          <p:cNvPr id="3" name="Espace réservé du contenu 2"/>
          <p:cNvSpPr>
            <a:spLocks noGrp="1"/>
          </p:cNvSpPr>
          <p:nvPr>
            <p:ph idx="1"/>
          </p:nvPr>
        </p:nvSpPr>
        <p:spPr/>
        <p:txBody>
          <a:bodyPr>
            <a:normAutofit fontScale="70000" lnSpcReduction="20000"/>
          </a:bodyPr>
          <a:lstStyle/>
          <a:p>
            <a:endParaRPr lang="en-US" sz="2200" b="1" dirty="0" smtClean="0"/>
          </a:p>
          <a:p>
            <a:r>
              <a:rPr lang="en-US" sz="2200" b="1" dirty="0" smtClean="0"/>
              <a:t>Research </a:t>
            </a:r>
            <a:r>
              <a:rPr lang="en-US" sz="2200" b="1" dirty="0"/>
              <a:t>Engineer/Scientist (RE/S) </a:t>
            </a:r>
          </a:p>
          <a:p>
            <a:pPr lvl="1"/>
            <a:r>
              <a:rPr lang="en-US" sz="2200" dirty="0"/>
              <a:t>This Nomination Category accounts for 79.7% of all nominations and 83% of elevations.</a:t>
            </a:r>
          </a:p>
          <a:p>
            <a:pPr lvl="1"/>
            <a:r>
              <a:rPr lang="en-US" sz="2200" dirty="0"/>
              <a:t>The composition of RE/S Nominees is as follows: </a:t>
            </a:r>
          </a:p>
          <a:p>
            <a:pPr lvl="2"/>
            <a:r>
              <a:rPr lang="en-US" sz="2200" dirty="0"/>
              <a:t>80% are in Academia, 14% in Industry, 5% in Government, and 1% in Other.</a:t>
            </a:r>
          </a:p>
          <a:p>
            <a:r>
              <a:rPr lang="en-US" sz="2200" b="1" dirty="0"/>
              <a:t>Technical Leader (TL) </a:t>
            </a:r>
          </a:p>
          <a:p>
            <a:pPr lvl="1"/>
            <a:r>
              <a:rPr lang="en-US" sz="2200" dirty="0"/>
              <a:t>This Nomination Category accounts for 10.2% of all nominations and 10.5% of elevations. </a:t>
            </a:r>
          </a:p>
          <a:p>
            <a:pPr lvl="1"/>
            <a:r>
              <a:rPr lang="en-US" sz="2200" dirty="0"/>
              <a:t>The composition of TL Nominees is as follows: </a:t>
            </a:r>
          </a:p>
          <a:p>
            <a:pPr lvl="2"/>
            <a:r>
              <a:rPr lang="en-US" sz="2500" dirty="0"/>
              <a:t>49% are in the Industry, 32% in Academia, 16% in Government, and 3% in Other.</a:t>
            </a:r>
          </a:p>
          <a:p>
            <a:pPr marL="685800" lvl="2" indent="0">
              <a:buNone/>
            </a:pPr>
            <a:endParaRPr lang="en-US" sz="2500" dirty="0"/>
          </a:p>
          <a:p>
            <a:pPr marL="685800" lvl="2" indent="0">
              <a:buNone/>
            </a:pPr>
            <a:r>
              <a:rPr lang="en-US" sz="2500" b="1" dirty="0">
                <a:solidFill>
                  <a:srgbClr val="002060"/>
                </a:solidFill>
              </a:rPr>
              <a:t>Standards Contributor (STDC) : New Category, no accounts yet,</a:t>
            </a:r>
          </a:p>
          <a:p>
            <a:endParaRPr lang="fr-FR" dirty="0"/>
          </a:p>
        </p:txBody>
      </p:sp>
      <p:sp>
        <p:nvSpPr>
          <p:cNvPr id="4" name="Espace réservé du numéro de diapositive 3"/>
          <p:cNvSpPr>
            <a:spLocks noGrp="1"/>
          </p:cNvSpPr>
          <p:nvPr>
            <p:ph type="sldNum" sz="quarter" idx="12"/>
          </p:nvPr>
        </p:nvSpPr>
        <p:spPr/>
        <p:txBody>
          <a:bodyPr/>
          <a:lstStyle/>
          <a:p>
            <a:r>
              <a:rPr lang="en-US" smtClean="0"/>
              <a:t>- </a:t>
            </a:r>
            <a:fld id="{1FF51F5F-EB2D-8243-A812-D2CBA9BC3824}" type="slidenum">
              <a:rPr lang="en-US" smtClean="0"/>
              <a:pPr/>
              <a:t>15</a:t>
            </a:fld>
            <a:r>
              <a:rPr lang="en-US" smtClean="0"/>
              <a:t> -</a:t>
            </a:r>
            <a:endParaRPr lang="en-US" dirty="0"/>
          </a:p>
        </p:txBody>
      </p:sp>
    </p:spTree>
    <p:extLst>
      <p:ext uri="{BB962C8B-B14F-4D97-AF65-F5344CB8AC3E}">
        <p14:creationId xmlns:p14="http://schemas.microsoft.com/office/powerpoint/2010/main" val="1968059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B699A5-DC07-44FA-B654-C011838A007E}"/>
              </a:ext>
            </a:extLst>
          </p:cNvPr>
          <p:cNvSpPr>
            <a:spLocks noGrp="1"/>
          </p:cNvSpPr>
          <p:nvPr>
            <p:ph type="title"/>
          </p:nvPr>
        </p:nvSpPr>
        <p:spPr/>
        <p:txBody>
          <a:bodyPr>
            <a:normAutofit fontScale="90000"/>
          </a:bodyPr>
          <a:lstStyle/>
          <a:p>
            <a:r>
              <a:rPr lang="en-US" dirty="0"/>
              <a:t>Nomination Categories</a:t>
            </a:r>
            <a:br>
              <a:rPr lang="en-US" dirty="0"/>
            </a:br>
            <a:r>
              <a:rPr lang="en-US" dirty="0"/>
              <a:t>Choose the one that </a:t>
            </a:r>
            <a:r>
              <a:rPr lang="en-US" dirty="0" smtClean="0"/>
              <a:t>fits</a:t>
            </a:r>
            <a:endParaRPr lang="en-US" dirty="0"/>
          </a:p>
        </p:txBody>
      </p:sp>
      <p:sp>
        <p:nvSpPr>
          <p:cNvPr id="3" name="Content Placeholder 2">
            <a:extLst>
              <a:ext uri="{FF2B5EF4-FFF2-40B4-BE49-F238E27FC236}">
                <a16:creationId xmlns:a16="http://schemas.microsoft.com/office/drawing/2014/main" xmlns="" id="{1C89A634-162C-4360-8EB8-0BC383E2A8A1}"/>
              </a:ext>
            </a:extLst>
          </p:cNvPr>
          <p:cNvSpPr>
            <a:spLocks noGrp="1"/>
          </p:cNvSpPr>
          <p:nvPr>
            <p:ph idx="1"/>
          </p:nvPr>
        </p:nvSpPr>
        <p:spPr/>
        <p:txBody>
          <a:bodyPr>
            <a:normAutofit fontScale="62500" lnSpcReduction="20000"/>
          </a:bodyPr>
          <a:lstStyle/>
          <a:p>
            <a:endParaRPr lang="en-US" sz="2000" b="1" dirty="0" smtClean="0">
              <a:solidFill>
                <a:srgbClr val="002060"/>
              </a:solidFill>
            </a:endParaRPr>
          </a:p>
          <a:p>
            <a:r>
              <a:rPr lang="en-US" sz="2000" b="1" dirty="0" smtClean="0">
                <a:solidFill>
                  <a:srgbClr val="002060"/>
                </a:solidFill>
              </a:rPr>
              <a:t>Technology </a:t>
            </a:r>
            <a:r>
              <a:rPr lang="en-US" sz="2000" b="1" dirty="0">
                <a:solidFill>
                  <a:srgbClr val="002060"/>
                </a:solidFill>
              </a:rPr>
              <a:t>Innovator (TI) </a:t>
            </a:r>
          </a:p>
          <a:p>
            <a:r>
              <a:rPr lang="en-US" b="1" dirty="0" smtClean="0">
                <a:solidFill>
                  <a:srgbClr val="002060"/>
                </a:solidFill>
              </a:rPr>
              <a:t>TI</a:t>
            </a:r>
            <a:r>
              <a:rPr lang="en-US" dirty="0" smtClean="0"/>
              <a:t> </a:t>
            </a:r>
            <a:r>
              <a:rPr lang="en-US" dirty="0"/>
              <a:t>may make significant technical contributions in the design and/or evolution into manufacturing of products or systems, the use, operation, or application of such products or systems, and the advancement of industry practices and standards. </a:t>
            </a:r>
          </a:p>
          <a:p>
            <a:pPr lvl="1"/>
            <a:r>
              <a:rPr lang="en-US" dirty="0"/>
              <a:t>Key aspects to consider are innovativeness, originality, creativity, meeting market needs, regional as well as global impact on the profession or society at large, and advances in quality, reliability, cost effectiveness, and manufacturability. </a:t>
            </a:r>
          </a:p>
          <a:p>
            <a:r>
              <a:rPr lang="en-US" b="1" dirty="0" smtClean="0"/>
              <a:t>Educator </a:t>
            </a:r>
            <a:r>
              <a:rPr lang="en-US" b="1" dirty="0"/>
              <a:t>(EDU) </a:t>
            </a:r>
          </a:p>
          <a:p>
            <a:pPr lvl="1"/>
            <a:r>
              <a:rPr lang="en-US" dirty="0"/>
              <a:t>EDU must have had an impact on engineering education. </a:t>
            </a:r>
          </a:p>
          <a:p>
            <a:pPr lvl="1"/>
            <a:r>
              <a:rPr lang="en-US" dirty="0"/>
              <a:t>As an Educator, the Nominee’s personal contributions can encompass the development of a new curriculum or courses that are innovative or unique. </a:t>
            </a:r>
          </a:p>
          <a:p>
            <a:r>
              <a:rPr lang="en-US" b="1" dirty="0" smtClean="0"/>
              <a:t>Research </a:t>
            </a:r>
            <a:r>
              <a:rPr lang="en-US" b="1" dirty="0"/>
              <a:t>Engineer/Scientist (RE/S) </a:t>
            </a:r>
          </a:p>
          <a:p>
            <a:pPr lvl="1"/>
            <a:r>
              <a:rPr lang="en-US" dirty="0"/>
              <a:t>For RE/S Nominees, sustained scholarly work is typically documented by significant (quality and quantity) scholarly contributions such as peer-reviewed publications, books, papers in technical reports, patents, or other publications. </a:t>
            </a:r>
          </a:p>
          <a:p>
            <a:pPr lvl="1"/>
            <a:r>
              <a:rPr lang="en-US" dirty="0"/>
              <a:t>The focus of the evaluation is on inventions, discoveries, or advances in the state of the art made by the Nominee, all of which must confirm innovation, creativity, impact, and a distinct personal role of the Nominee. </a:t>
            </a:r>
          </a:p>
          <a:p>
            <a:endParaRPr lang="en-US" b="1" dirty="0" smtClean="0"/>
          </a:p>
        </p:txBody>
      </p:sp>
      <p:sp>
        <p:nvSpPr>
          <p:cNvPr id="4" name="Slide Number Placeholder 3">
            <a:extLst>
              <a:ext uri="{FF2B5EF4-FFF2-40B4-BE49-F238E27FC236}">
                <a16:creationId xmlns:a16="http://schemas.microsoft.com/office/drawing/2014/main" xmlns="" id="{4B9836C4-83B3-40FB-8BAC-2C67103FD463}"/>
              </a:ext>
            </a:extLst>
          </p:cNvPr>
          <p:cNvSpPr>
            <a:spLocks noGrp="1"/>
          </p:cNvSpPr>
          <p:nvPr>
            <p:ph type="sldNum" sz="quarter" idx="12"/>
          </p:nvPr>
        </p:nvSpPr>
        <p:spPr/>
        <p:txBody>
          <a:bodyPr/>
          <a:lstStyle/>
          <a:p>
            <a:r>
              <a:rPr lang="en-US"/>
              <a:t>- </a:t>
            </a:r>
            <a:fld id="{1FF51F5F-EB2D-8243-A812-D2CBA9BC3824}" type="slidenum">
              <a:rPr lang="en-US" smtClean="0"/>
              <a:pPr/>
              <a:t>16</a:t>
            </a:fld>
            <a:r>
              <a:rPr lang="en-US"/>
              <a:t> -</a:t>
            </a:r>
            <a:endParaRPr lang="en-US" dirty="0"/>
          </a:p>
        </p:txBody>
      </p:sp>
      <p:graphicFrame>
        <p:nvGraphicFramePr>
          <p:cNvPr id="5" name="Chart 4">
            <a:extLst>
              <a:ext uri="{FF2B5EF4-FFF2-40B4-BE49-F238E27FC236}">
                <a16:creationId xmlns:a16="http://schemas.microsoft.com/office/drawing/2014/main" xmlns="" id="{80929D73-B511-4C71-B4BC-609CD4E8D47F}"/>
              </a:ext>
            </a:extLst>
          </p:cNvPr>
          <p:cNvGraphicFramePr>
            <a:graphicFrameLocks/>
          </p:cNvGraphicFramePr>
          <p:nvPr>
            <p:extLst>
              <p:ext uri="{D42A27DB-BD31-4B8C-83A1-F6EECF244321}">
                <p14:modId xmlns:p14="http://schemas.microsoft.com/office/powerpoint/2010/main" val="4129981622"/>
              </p:ext>
            </p:extLst>
          </p:nvPr>
        </p:nvGraphicFramePr>
        <p:xfrm>
          <a:off x="7893269" y="215115"/>
          <a:ext cx="1239780" cy="10040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31935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400" dirty="0"/>
              <a:t>Nomination Categories</a:t>
            </a:r>
            <a:br>
              <a:rPr lang="en-US" sz="2400" dirty="0"/>
            </a:br>
            <a:r>
              <a:rPr lang="en-US" sz="2400" dirty="0"/>
              <a:t>Choose the one that fits</a:t>
            </a:r>
            <a:endParaRPr lang="fr-FR" sz="2400" dirty="0"/>
          </a:p>
        </p:txBody>
      </p:sp>
      <p:sp>
        <p:nvSpPr>
          <p:cNvPr id="3" name="Espace réservé du contenu 2"/>
          <p:cNvSpPr>
            <a:spLocks noGrp="1"/>
          </p:cNvSpPr>
          <p:nvPr>
            <p:ph idx="1"/>
          </p:nvPr>
        </p:nvSpPr>
        <p:spPr/>
        <p:txBody>
          <a:bodyPr>
            <a:normAutofit fontScale="92500" lnSpcReduction="20000"/>
          </a:bodyPr>
          <a:lstStyle/>
          <a:p>
            <a:r>
              <a:rPr lang="en-US" b="1" dirty="0"/>
              <a:t>Technical Leader (TL) </a:t>
            </a:r>
          </a:p>
          <a:p>
            <a:pPr lvl="1"/>
            <a:r>
              <a:rPr lang="en-US" dirty="0"/>
              <a:t>The individual contributions of TL Nominees can be exemplified through technical leadership of a team or company-wide effort that led to an important benefit to society, technical innovation, advancement of a device, and also idea or system leading to development, application and/or production. </a:t>
            </a:r>
          </a:p>
          <a:p>
            <a:pPr lvl="1"/>
            <a:r>
              <a:rPr lang="en-US" dirty="0"/>
              <a:t>The technical innovation, risk involved, performance improvement, economic results, or other advantages must be above the norm. </a:t>
            </a:r>
            <a:endParaRPr lang="en-US" dirty="0" smtClean="0"/>
          </a:p>
          <a:p>
            <a:pPr lvl="1"/>
            <a:endParaRPr lang="en-US" dirty="0"/>
          </a:p>
          <a:p>
            <a:pPr lvl="1"/>
            <a:r>
              <a:rPr lang="en-US" b="1" dirty="0">
                <a:solidFill>
                  <a:srgbClr val="002060"/>
                </a:solidFill>
              </a:rPr>
              <a:t>Standards Contributor (STDC</a:t>
            </a:r>
            <a:r>
              <a:rPr lang="en-US" b="1" dirty="0" smtClean="0">
                <a:solidFill>
                  <a:srgbClr val="002060"/>
                </a:solidFill>
              </a:rPr>
              <a:t>)</a:t>
            </a:r>
          </a:p>
          <a:p>
            <a:pPr lvl="1"/>
            <a:r>
              <a:rPr lang="en-US" b="1" dirty="0">
                <a:solidFill>
                  <a:srgbClr val="002060"/>
                </a:solidFill>
              </a:rPr>
              <a:t>(a) define the framework, reference, functional or design architectures for a standard or family of standards, or (b) demonstrate strong technical skill in leading a standards project or task or in building technical consensus.</a:t>
            </a:r>
          </a:p>
          <a:p>
            <a:endParaRPr lang="fr-FR" b="1" dirty="0">
              <a:solidFill>
                <a:srgbClr val="002060"/>
              </a:solidFill>
            </a:endParaRPr>
          </a:p>
        </p:txBody>
      </p:sp>
      <p:sp>
        <p:nvSpPr>
          <p:cNvPr id="4" name="Espace réservé du numéro de diapositive 3"/>
          <p:cNvSpPr>
            <a:spLocks noGrp="1"/>
          </p:cNvSpPr>
          <p:nvPr>
            <p:ph type="sldNum" sz="quarter" idx="12"/>
          </p:nvPr>
        </p:nvSpPr>
        <p:spPr/>
        <p:txBody>
          <a:bodyPr/>
          <a:lstStyle/>
          <a:p>
            <a:r>
              <a:rPr lang="en-US" smtClean="0"/>
              <a:t>- </a:t>
            </a:r>
            <a:fld id="{1FF51F5F-EB2D-8243-A812-D2CBA9BC3824}" type="slidenum">
              <a:rPr lang="en-US" smtClean="0"/>
              <a:pPr/>
              <a:t>17</a:t>
            </a:fld>
            <a:r>
              <a:rPr lang="en-US" smtClean="0"/>
              <a:t> -</a:t>
            </a:r>
            <a:endParaRPr lang="en-US" dirty="0"/>
          </a:p>
        </p:txBody>
      </p:sp>
    </p:spTree>
    <p:extLst>
      <p:ext uri="{BB962C8B-B14F-4D97-AF65-F5344CB8AC3E}">
        <p14:creationId xmlns:p14="http://schemas.microsoft.com/office/powerpoint/2010/main" val="8799228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E59DCD-1860-4AB2-BDB6-54A0B04CE025}"/>
              </a:ext>
            </a:extLst>
          </p:cNvPr>
          <p:cNvSpPr>
            <a:spLocks noGrp="1"/>
          </p:cNvSpPr>
          <p:nvPr>
            <p:ph type="title"/>
          </p:nvPr>
        </p:nvSpPr>
        <p:spPr/>
        <p:txBody>
          <a:bodyPr>
            <a:normAutofit fontScale="90000"/>
          </a:bodyPr>
          <a:lstStyle/>
          <a:p>
            <a:r>
              <a:rPr lang="en-US" sz="2700" dirty="0" smtClean="0">
                <a:solidFill>
                  <a:srgbClr val="002060"/>
                </a:solidFill>
              </a:rPr>
              <a:t>Technology </a:t>
            </a:r>
            <a:r>
              <a:rPr lang="en-US" sz="2700" dirty="0">
                <a:solidFill>
                  <a:srgbClr val="002060"/>
                </a:solidFill>
              </a:rPr>
              <a:t>Innovator (TI) </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BECDC29C-B5EB-4924-9311-32219DB1B1B7}"/>
              </a:ext>
            </a:extLst>
          </p:cNvPr>
          <p:cNvSpPr>
            <a:spLocks noGrp="1"/>
          </p:cNvSpPr>
          <p:nvPr>
            <p:ph idx="1"/>
          </p:nvPr>
        </p:nvSpPr>
        <p:spPr/>
        <p:txBody>
          <a:bodyPr>
            <a:noAutofit/>
          </a:bodyPr>
          <a:lstStyle/>
          <a:p>
            <a:r>
              <a:rPr lang="en-US" sz="1600" dirty="0" smtClean="0">
                <a:solidFill>
                  <a:srgbClr val="002060"/>
                </a:solidFill>
              </a:rPr>
              <a:t>T</a:t>
            </a:r>
            <a:r>
              <a:rPr lang="en-US" sz="1600" dirty="0" smtClean="0"/>
              <a:t>I may </a:t>
            </a:r>
            <a:r>
              <a:rPr lang="en-US" sz="1600" dirty="0"/>
              <a:t>make significant technical contributions in the design and/or evolution into manufacturing of products or systems, the use, operation, or application of such products or systems, and the advancement of industry practices and standards. </a:t>
            </a:r>
            <a:endParaRPr lang="en-US" sz="1600" dirty="0" smtClean="0"/>
          </a:p>
          <a:p>
            <a:endParaRPr lang="en-US" sz="1600" dirty="0"/>
          </a:p>
          <a:p>
            <a:r>
              <a:rPr lang="en-US" sz="1600" dirty="0"/>
              <a:t>Key aspects to consider are innovativeness, originality, creativity, meeting market needs, regional as well as global impact on the profession or society at large, and advances in quality, reliability, cost effectiveness, and manufacturability</a:t>
            </a:r>
            <a:r>
              <a:rPr lang="en-US" sz="1600" dirty="0" smtClean="0"/>
              <a:t>.</a:t>
            </a:r>
          </a:p>
          <a:p>
            <a:r>
              <a:rPr lang="en-US" sz="1600" dirty="0" smtClean="0"/>
              <a:t> </a:t>
            </a:r>
            <a:endParaRPr lang="en-US" sz="1600" dirty="0"/>
          </a:p>
          <a:p>
            <a:r>
              <a:rPr lang="en-US" sz="1600" dirty="0"/>
              <a:t>Typical documentation is in the form of patents, contributions to industry practices and standards (IEEE or not), reports, and papers. </a:t>
            </a:r>
          </a:p>
          <a:p>
            <a:pPr lvl="1"/>
            <a:r>
              <a:rPr lang="en-US" sz="1600" dirty="0"/>
              <a:t>Although a few impactful papers authored by the Nominee may exist in some cases, the quality and quantity of scholarly publications are not meaningful for this category and lack thereof must not penalize the Nominee. </a:t>
            </a:r>
          </a:p>
          <a:p>
            <a:endParaRPr lang="en-US" sz="1600" dirty="0"/>
          </a:p>
        </p:txBody>
      </p:sp>
      <p:sp>
        <p:nvSpPr>
          <p:cNvPr id="4" name="Slide Number Placeholder 3">
            <a:extLst>
              <a:ext uri="{FF2B5EF4-FFF2-40B4-BE49-F238E27FC236}">
                <a16:creationId xmlns:a16="http://schemas.microsoft.com/office/drawing/2014/main" xmlns="" id="{3ABC17A3-5FCA-4606-86D9-7C8A106E258A}"/>
              </a:ext>
            </a:extLst>
          </p:cNvPr>
          <p:cNvSpPr>
            <a:spLocks noGrp="1"/>
          </p:cNvSpPr>
          <p:nvPr>
            <p:ph type="sldNum" sz="quarter" idx="12"/>
          </p:nvPr>
        </p:nvSpPr>
        <p:spPr/>
        <p:txBody>
          <a:bodyPr/>
          <a:lstStyle/>
          <a:p>
            <a:r>
              <a:rPr lang="en-US"/>
              <a:t>- </a:t>
            </a:r>
            <a:fld id="{1FF51F5F-EB2D-8243-A812-D2CBA9BC3824}" type="slidenum">
              <a:rPr lang="en-US" smtClean="0"/>
              <a:pPr/>
              <a:t>18</a:t>
            </a:fld>
            <a:r>
              <a:rPr lang="en-US"/>
              <a:t> -</a:t>
            </a:r>
            <a:endParaRPr lang="en-US" dirty="0"/>
          </a:p>
        </p:txBody>
      </p:sp>
    </p:spTree>
    <p:extLst>
      <p:ext uri="{BB962C8B-B14F-4D97-AF65-F5344CB8AC3E}">
        <p14:creationId xmlns:p14="http://schemas.microsoft.com/office/powerpoint/2010/main" val="3588168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400" dirty="0">
                <a:solidFill>
                  <a:srgbClr val="002060"/>
                </a:solidFill>
              </a:rPr>
              <a:t>Technology Innovator (TI</a:t>
            </a:r>
            <a:r>
              <a:rPr lang="en-US" sz="2400" dirty="0" smtClean="0">
                <a:solidFill>
                  <a:srgbClr val="002060"/>
                </a:solidFill>
              </a:rPr>
              <a:t>) (Cont.)</a:t>
            </a:r>
            <a:endParaRPr lang="fr-FR" sz="2400" dirty="0"/>
          </a:p>
        </p:txBody>
      </p:sp>
      <p:sp>
        <p:nvSpPr>
          <p:cNvPr id="3" name="Espace réservé du contenu 2"/>
          <p:cNvSpPr>
            <a:spLocks noGrp="1"/>
          </p:cNvSpPr>
          <p:nvPr>
            <p:ph idx="1"/>
          </p:nvPr>
        </p:nvSpPr>
        <p:spPr/>
        <p:txBody>
          <a:bodyPr>
            <a:noAutofit/>
          </a:bodyPr>
          <a:lstStyle/>
          <a:p>
            <a:r>
              <a:rPr lang="en-US" sz="1200" b="1" dirty="0"/>
              <a:t>Aspects to cover when writing the nomination: </a:t>
            </a:r>
          </a:p>
          <a:p>
            <a:pPr lvl="1"/>
            <a:r>
              <a:rPr lang="en-US" sz="1200" b="1" dirty="0"/>
              <a:t>What product development, advancement in systems, application or operation, project management or implementation activity, process design or improvement, manufacturing innovation, codes or standards origination and implementation, etc., in the areas of technology application were the direct result of the Nominee’s individual contributions?  </a:t>
            </a:r>
          </a:p>
          <a:p>
            <a:pPr lvl="1"/>
            <a:r>
              <a:rPr lang="en-US" sz="1200" b="1" dirty="0"/>
              <a:t>If contributions were made as part of a group such as a Standards Committee, what is the critical role the Nominee played? • What innovation and/or creativity have been demonstrated? What has been the importance of the implemented technology development, advancement, or application?  </a:t>
            </a:r>
          </a:p>
          <a:p>
            <a:pPr lvl="1"/>
            <a:r>
              <a:rPr lang="en-US" sz="1200" b="1" dirty="0"/>
              <a:t>What is the most important tangible and verifiable evidence of the Nominee’s contributions including, if appropriate, relevant significant technical publications (patents, reports, articles) and presentations?  </a:t>
            </a:r>
          </a:p>
          <a:p>
            <a:r>
              <a:rPr lang="en-US" sz="1200" b="1" dirty="0"/>
              <a:t>Example: Mr. </a:t>
            </a:r>
            <a:r>
              <a:rPr lang="en-US" sz="1200" b="1" dirty="0" err="1"/>
              <a:t>Andersson</a:t>
            </a:r>
            <a:r>
              <a:rPr lang="en-US" sz="1200" b="1" dirty="0"/>
              <a:t> invented a procedure to identify and locate hot spots in a transformer winding insulation. Such hot spots often occur before transformer failure. The proposed procedure has been implemented by </a:t>
            </a:r>
            <a:r>
              <a:rPr lang="en-US" sz="1200" b="1" dirty="0" err="1"/>
              <a:t>TransformerX</a:t>
            </a:r>
            <a:r>
              <a:rPr lang="en-US" sz="1200" b="1" dirty="0"/>
              <a:t> Inc. in their transformer monitoring equipment and has been employed consequently by several leading utilities worldwide. It is estimated that this procedure has saved utilities over $500M by identifying transformers requiring maintenance before they failed. </a:t>
            </a:r>
          </a:p>
          <a:p>
            <a:r>
              <a:rPr lang="en-US" sz="1200" b="1" dirty="0"/>
              <a:t>Possible evidence: patents, articles, conference presentations, technical reports, standards, company financial statements, media reports. </a:t>
            </a:r>
          </a:p>
          <a:p>
            <a:endParaRPr lang="fr-FR" sz="1200" dirty="0"/>
          </a:p>
        </p:txBody>
      </p:sp>
      <p:sp>
        <p:nvSpPr>
          <p:cNvPr id="4" name="Espace réservé du numéro de diapositive 3"/>
          <p:cNvSpPr>
            <a:spLocks noGrp="1"/>
          </p:cNvSpPr>
          <p:nvPr>
            <p:ph type="sldNum" sz="quarter" idx="12"/>
          </p:nvPr>
        </p:nvSpPr>
        <p:spPr/>
        <p:txBody>
          <a:bodyPr/>
          <a:lstStyle/>
          <a:p>
            <a:r>
              <a:rPr lang="en-US" smtClean="0"/>
              <a:t>- </a:t>
            </a:r>
            <a:fld id="{1FF51F5F-EB2D-8243-A812-D2CBA9BC3824}" type="slidenum">
              <a:rPr lang="en-US" smtClean="0"/>
              <a:pPr/>
              <a:t>19</a:t>
            </a:fld>
            <a:r>
              <a:rPr lang="en-US" smtClean="0"/>
              <a:t> -</a:t>
            </a:r>
            <a:endParaRPr lang="en-US" dirty="0"/>
          </a:p>
        </p:txBody>
      </p:sp>
    </p:spTree>
    <p:extLst>
      <p:ext uri="{BB962C8B-B14F-4D97-AF65-F5344CB8AC3E}">
        <p14:creationId xmlns:p14="http://schemas.microsoft.com/office/powerpoint/2010/main" val="3911346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400" dirty="0"/>
              <a:t>Fellow Search Committee / MTT-S Award Committee</a:t>
            </a:r>
            <a:endParaRPr lang="fr-FR" sz="2400" dirty="0"/>
          </a:p>
        </p:txBody>
      </p:sp>
      <p:sp>
        <p:nvSpPr>
          <p:cNvPr id="3" name="Espace réservé du contenu 2"/>
          <p:cNvSpPr>
            <a:spLocks noGrp="1"/>
          </p:cNvSpPr>
          <p:nvPr>
            <p:ph idx="1"/>
          </p:nvPr>
        </p:nvSpPr>
        <p:spPr/>
        <p:txBody>
          <a:bodyPr>
            <a:normAutofit fontScale="25000" lnSpcReduction="20000"/>
          </a:bodyPr>
          <a:lstStyle/>
          <a:p>
            <a:pPr lvl="0"/>
            <a:r>
              <a:rPr lang="en-US" sz="5500" b="1" u="sng" dirty="0"/>
              <a:t>Composition in </a:t>
            </a:r>
            <a:r>
              <a:rPr lang="en-US" sz="5500" b="1" u="sng" dirty="0" smtClean="0"/>
              <a:t>202</a:t>
            </a:r>
            <a:r>
              <a:rPr lang="en-US" sz="5500" b="1" u="sng" dirty="0" smtClean="0">
                <a:solidFill>
                  <a:srgbClr val="7030A0"/>
                </a:solidFill>
              </a:rPr>
              <a:t>3</a:t>
            </a:r>
            <a:r>
              <a:rPr lang="en-US" sz="5500" b="1" u="sng" dirty="0" smtClean="0"/>
              <a:t> </a:t>
            </a:r>
            <a:endParaRPr lang="en-US" sz="5500" b="1" u="sng" dirty="0"/>
          </a:p>
          <a:p>
            <a:pPr lvl="0"/>
            <a:endParaRPr lang="fr-FR" sz="5500" b="1" u="sng" dirty="0">
              <a:solidFill>
                <a:srgbClr val="7030A0"/>
              </a:solidFill>
            </a:endParaRPr>
          </a:p>
          <a:p>
            <a:pPr marL="457200" lvl="1" indent="0">
              <a:buNone/>
            </a:pPr>
            <a:r>
              <a:rPr lang="en-US" sz="5500" b="1" dirty="0"/>
              <a:t>Victor Fouad Hanna, Chair, </a:t>
            </a:r>
            <a:endParaRPr lang="fr-FR" sz="5500" b="1" dirty="0"/>
          </a:p>
          <a:p>
            <a:pPr marL="457200" lvl="1" indent="0">
              <a:buNone/>
            </a:pPr>
            <a:r>
              <a:rPr lang="en-US" sz="5500" b="1" u="sng" dirty="0">
                <a:hlinkClick r:id="rId2"/>
              </a:rPr>
              <a:t>Victor.fouad@ieee.org</a:t>
            </a:r>
            <a:endParaRPr lang="en-US" sz="5500" b="1" u="sng" dirty="0"/>
          </a:p>
          <a:p>
            <a:pPr marL="457200" lvl="1" indent="0">
              <a:buNone/>
            </a:pPr>
            <a:endParaRPr lang="fr-FR" sz="5500" b="1" dirty="0"/>
          </a:p>
          <a:p>
            <a:pPr marL="457200" lvl="1" indent="0">
              <a:buNone/>
            </a:pPr>
            <a:r>
              <a:rPr lang="en-US" sz="5500" b="1" dirty="0"/>
              <a:t>Charlie Jackson, past chair</a:t>
            </a:r>
            <a:endParaRPr lang="fr-FR" sz="5500" b="1" dirty="0"/>
          </a:p>
          <a:p>
            <a:pPr marL="457200" lvl="1" indent="0">
              <a:buNone/>
            </a:pPr>
            <a:r>
              <a:rPr lang="en-US" sz="5500" b="1" u="sng" dirty="0">
                <a:hlinkClick r:id="rId3"/>
              </a:rPr>
              <a:t>C.Jackson@ieee.org</a:t>
            </a:r>
            <a:endParaRPr lang="en-US" sz="5500" b="1" u="sng" dirty="0"/>
          </a:p>
          <a:p>
            <a:pPr marL="457200" lvl="1" indent="0">
              <a:buNone/>
            </a:pPr>
            <a:endParaRPr lang="fr-FR" sz="5500" b="1" dirty="0"/>
          </a:p>
          <a:p>
            <a:pPr marL="457200" lvl="1" indent="0">
              <a:buNone/>
            </a:pPr>
            <a:r>
              <a:rPr lang="en-US" sz="5500" b="1" dirty="0"/>
              <a:t>Edward </a:t>
            </a:r>
            <a:r>
              <a:rPr lang="en-US" sz="5500" b="1" dirty="0" err="1"/>
              <a:t>Rezek</a:t>
            </a:r>
            <a:r>
              <a:rPr lang="en-US" sz="5500" b="1" dirty="0"/>
              <a:t>, Member</a:t>
            </a:r>
            <a:endParaRPr lang="fr-FR" sz="5500" b="1" dirty="0"/>
          </a:p>
          <a:p>
            <a:pPr marL="457200" lvl="1" indent="0">
              <a:buNone/>
            </a:pPr>
            <a:r>
              <a:rPr lang="en-US" sz="5500" b="1" u="sng" dirty="0">
                <a:hlinkClick r:id="rId4"/>
              </a:rPr>
              <a:t>E.rezek@ieee.org</a:t>
            </a:r>
            <a:endParaRPr lang="en-US" sz="5500" b="1" u="sng" dirty="0"/>
          </a:p>
          <a:p>
            <a:pPr marL="457200" lvl="1" indent="0">
              <a:buNone/>
            </a:pPr>
            <a:endParaRPr lang="fr-FR" sz="5500" b="1" dirty="0"/>
          </a:p>
          <a:p>
            <a:pPr marL="457200" lvl="1" indent="0">
              <a:buNone/>
            </a:pPr>
            <a:r>
              <a:rPr lang="en-US" sz="5500" b="1" dirty="0"/>
              <a:t>Kamran </a:t>
            </a:r>
            <a:r>
              <a:rPr lang="en-US" sz="5500" b="1" dirty="0" err="1"/>
              <a:t>Ghorbani</a:t>
            </a:r>
            <a:r>
              <a:rPr lang="en-US" sz="5500" b="1" dirty="0"/>
              <a:t>, Member</a:t>
            </a:r>
            <a:r>
              <a:rPr lang="en-US" sz="5500" b="1" dirty="0" smtClean="0"/>
              <a:t>,</a:t>
            </a:r>
            <a:endParaRPr lang="fr-FR" sz="5500" b="1" dirty="0"/>
          </a:p>
          <a:p>
            <a:pPr marL="342900" lvl="1" indent="0">
              <a:buNone/>
            </a:pPr>
            <a:r>
              <a:rPr lang="fr-FR" sz="5500" b="1" u="sng" dirty="0" smtClean="0">
                <a:hlinkClick r:id="rId5"/>
              </a:rPr>
              <a:t>kamran.ghorbani@rmit.edu.au</a:t>
            </a:r>
            <a:endParaRPr lang="fr-FR" sz="5500" b="1" u="sng" dirty="0" smtClean="0"/>
          </a:p>
          <a:p>
            <a:pPr marL="342900" lvl="1" indent="0">
              <a:buNone/>
            </a:pPr>
            <a:endParaRPr lang="fr-FR" sz="5500" b="1" u="sng" dirty="0"/>
          </a:p>
          <a:p>
            <a:pPr marL="342900" lvl="1" indent="0">
              <a:buNone/>
            </a:pPr>
            <a:r>
              <a:rPr lang="fr-FR" sz="5500" b="1" dirty="0" err="1" smtClean="0"/>
              <a:t>Raafat</a:t>
            </a:r>
            <a:r>
              <a:rPr lang="fr-FR" sz="5500" b="1" dirty="0" smtClean="0"/>
              <a:t> Mansour, </a:t>
            </a:r>
            <a:r>
              <a:rPr lang="fr-FR" sz="5500" b="1" dirty="0" err="1" smtClean="0"/>
              <a:t>Member</a:t>
            </a:r>
            <a:endParaRPr lang="fr-FR" sz="5500" b="1" dirty="0" smtClean="0"/>
          </a:p>
          <a:p>
            <a:pPr marL="342900" lvl="1" indent="0">
              <a:buNone/>
            </a:pPr>
            <a:r>
              <a:rPr lang="fr-FR" sz="5500" b="1" dirty="0" smtClean="0">
                <a:hlinkClick r:id="rId6"/>
              </a:rPr>
              <a:t>rrmansour@uwaterloo.ca</a:t>
            </a:r>
            <a:endParaRPr lang="fr-FR" sz="5500" b="1" dirty="0" smtClean="0"/>
          </a:p>
          <a:p>
            <a:pPr marL="342900" lvl="1" indent="0">
              <a:buNone/>
            </a:pPr>
            <a:r>
              <a:rPr lang="fr-FR" sz="5500" b="1" dirty="0" smtClean="0"/>
              <a:t> </a:t>
            </a:r>
            <a:endParaRPr lang="fr-FR" sz="5500" b="1" dirty="0"/>
          </a:p>
          <a:p>
            <a:endParaRPr lang="fr-FR" dirty="0"/>
          </a:p>
        </p:txBody>
      </p:sp>
      <p:sp>
        <p:nvSpPr>
          <p:cNvPr id="4" name="Espace réservé du numéro de diapositive 3"/>
          <p:cNvSpPr>
            <a:spLocks noGrp="1"/>
          </p:cNvSpPr>
          <p:nvPr>
            <p:ph type="sldNum" sz="quarter" idx="12"/>
          </p:nvPr>
        </p:nvSpPr>
        <p:spPr/>
        <p:txBody>
          <a:bodyPr/>
          <a:lstStyle/>
          <a:p>
            <a:r>
              <a:rPr lang="en-US"/>
              <a:t>- </a:t>
            </a:r>
            <a:fld id="{1FF51F5F-EB2D-8243-A812-D2CBA9BC3824}" type="slidenum">
              <a:rPr lang="en-US" smtClean="0"/>
              <a:pPr/>
              <a:t>2</a:t>
            </a:fld>
            <a:r>
              <a:rPr lang="en-US"/>
              <a:t> -</a:t>
            </a:r>
            <a:endParaRPr lang="en-US" dirty="0"/>
          </a:p>
        </p:txBody>
      </p:sp>
    </p:spTree>
    <p:extLst>
      <p:ext uri="{BB962C8B-B14F-4D97-AF65-F5344CB8AC3E}">
        <p14:creationId xmlns:p14="http://schemas.microsoft.com/office/powerpoint/2010/main" val="3336445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77C77C-0000-44C7-931F-3FF4E88EBB6C}"/>
              </a:ext>
            </a:extLst>
          </p:cNvPr>
          <p:cNvSpPr>
            <a:spLocks noGrp="1"/>
          </p:cNvSpPr>
          <p:nvPr>
            <p:ph type="title"/>
          </p:nvPr>
        </p:nvSpPr>
        <p:spPr/>
        <p:txBody>
          <a:bodyPr/>
          <a:lstStyle/>
          <a:p>
            <a:r>
              <a:rPr lang="en-US" dirty="0" smtClean="0"/>
              <a:t> </a:t>
            </a:r>
            <a:r>
              <a:rPr lang="en-US" dirty="0"/>
              <a:t>Educator (EDU)</a:t>
            </a:r>
          </a:p>
        </p:txBody>
      </p:sp>
      <p:sp>
        <p:nvSpPr>
          <p:cNvPr id="3" name="Content Placeholder 2">
            <a:extLst>
              <a:ext uri="{FF2B5EF4-FFF2-40B4-BE49-F238E27FC236}">
                <a16:creationId xmlns:a16="http://schemas.microsoft.com/office/drawing/2014/main" xmlns="" id="{B5E70029-CAC9-4B11-9767-824240F38593}"/>
              </a:ext>
            </a:extLst>
          </p:cNvPr>
          <p:cNvSpPr>
            <a:spLocks noGrp="1"/>
          </p:cNvSpPr>
          <p:nvPr>
            <p:ph idx="1"/>
          </p:nvPr>
        </p:nvSpPr>
        <p:spPr/>
        <p:txBody>
          <a:bodyPr>
            <a:normAutofit fontScale="70000" lnSpcReduction="20000"/>
          </a:bodyPr>
          <a:lstStyle/>
          <a:p>
            <a:r>
              <a:rPr lang="en-US" dirty="0"/>
              <a:t>A Nominee in this category must have had an impact on engineering education</a:t>
            </a:r>
            <a:r>
              <a:rPr lang="en-US" dirty="0" smtClean="0"/>
              <a:t>.</a:t>
            </a:r>
          </a:p>
          <a:p>
            <a:r>
              <a:rPr lang="en-US" dirty="0" smtClean="0"/>
              <a:t> </a:t>
            </a:r>
            <a:endParaRPr lang="en-US" dirty="0"/>
          </a:p>
          <a:p>
            <a:r>
              <a:rPr lang="en-US" dirty="0"/>
              <a:t>As an Educator, the Nominee’s personal contributions can encompass the development of a new curriculum or courses that are innovative or unique. </a:t>
            </a:r>
          </a:p>
          <a:p>
            <a:r>
              <a:rPr lang="en-US" dirty="0"/>
              <a:t>An accepted and widely used pioneering text is a significant useful contribution, as also published papers on engineering education matters. </a:t>
            </a:r>
            <a:endParaRPr lang="en-US" dirty="0" smtClean="0"/>
          </a:p>
          <a:p>
            <a:endParaRPr lang="en-US" dirty="0"/>
          </a:p>
          <a:p>
            <a:pPr lvl="1"/>
            <a:r>
              <a:rPr lang="en-US" dirty="0"/>
              <a:t>Publication of papers in the IEEE Transactions on Education or in other journals dedicated to engineering education and pedagogy constitute relevant evidence, but publications unrelated to the advancement of engineering education are to be considered of lesser importance. </a:t>
            </a:r>
          </a:p>
          <a:p>
            <a:r>
              <a:rPr lang="en-US" dirty="0"/>
              <a:t>The contributions, again, will be judged based on uniqueness, innovation, wide acceptance, etc. Another important aspect to consider is the degree of acceptance (local, national, international) of such innovations. Note that it is not sufficient to have taught for many years or held an administrative role to qualify for Fellow elevation under this Nomination Category. </a:t>
            </a:r>
          </a:p>
        </p:txBody>
      </p:sp>
      <p:sp>
        <p:nvSpPr>
          <p:cNvPr id="4" name="Slide Number Placeholder 3">
            <a:extLst>
              <a:ext uri="{FF2B5EF4-FFF2-40B4-BE49-F238E27FC236}">
                <a16:creationId xmlns:a16="http://schemas.microsoft.com/office/drawing/2014/main" xmlns="" id="{5595A417-0D69-4779-A930-485B32AC8EEC}"/>
              </a:ext>
            </a:extLst>
          </p:cNvPr>
          <p:cNvSpPr>
            <a:spLocks noGrp="1"/>
          </p:cNvSpPr>
          <p:nvPr>
            <p:ph type="sldNum" sz="quarter" idx="12"/>
          </p:nvPr>
        </p:nvSpPr>
        <p:spPr/>
        <p:txBody>
          <a:bodyPr/>
          <a:lstStyle/>
          <a:p>
            <a:r>
              <a:rPr lang="en-US"/>
              <a:t>- </a:t>
            </a:r>
            <a:fld id="{1FF51F5F-EB2D-8243-A812-D2CBA9BC3824}" type="slidenum">
              <a:rPr lang="en-US" smtClean="0"/>
              <a:pPr/>
              <a:t>20</a:t>
            </a:fld>
            <a:r>
              <a:rPr lang="en-US"/>
              <a:t> -</a:t>
            </a:r>
            <a:endParaRPr lang="en-US" dirty="0"/>
          </a:p>
        </p:txBody>
      </p:sp>
    </p:spTree>
    <p:extLst>
      <p:ext uri="{BB962C8B-B14F-4D97-AF65-F5344CB8AC3E}">
        <p14:creationId xmlns:p14="http://schemas.microsoft.com/office/powerpoint/2010/main" val="30977018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400" dirty="0"/>
              <a:t>Educator (EDU</a:t>
            </a:r>
            <a:r>
              <a:rPr lang="en-US" sz="2400" dirty="0" smtClean="0"/>
              <a:t>), Cont.)</a:t>
            </a:r>
            <a:endParaRPr lang="fr-FR" sz="2400" dirty="0"/>
          </a:p>
        </p:txBody>
      </p:sp>
      <p:sp>
        <p:nvSpPr>
          <p:cNvPr id="3" name="Espace réservé du contenu 2"/>
          <p:cNvSpPr>
            <a:spLocks noGrp="1"/>
          </p:cNvSpPr>
          <p:nvPr>
            <p:ph idx="1"/>
          </p:nvPr>
        </p:nvSpPr>
        <p:spPr/>
        <p:txBody>
          <a:bodyPr>
            <a:normAutofit fontScale="62500" lnSpcReduction="20000"/>
          </a:bodyPr>
          <a:lstStyle/>
          <a:p>
            <a:pPr lvl="1"/>
            <a:endParaRPr lang="en-US" dirty="0" smtClean="0"/>
          </a:p>
          <a:p>
            <a:r>
              <a:rPr lang="en-US" sz="1900" b="1" dirty="0"/>
              <a:t>Aspects to cover when writing the nomination: </a:t>
            </a:r>
            <a:endParaRPr lang="en-US" sz="1900" b="1" dirty="0" smtClean="0"/>
          </a:p>
          <a:p>
            <a:pPr lvl="1"/>
            <a:r>
              <a:rPr lang="en-US" sz="1900" b="1" dirty="0" smtClean="0"/>
              <a:t>What </a:t>
            </a:r>
            <a:r>
              <a:rPr lang="en-US" sz="1900" b="1" dirty="0"/>
              <a:t>impact has the Nominee’s contribution had on education in the field of interest of the IEEE? </a:t>
            </a:r>
          </a:p>
          <a:p>
            <a:pPr lvl="1"/>
            <a:r>
              <a:rPr lang="en-US" sz="1900" b="1" dirty="0"/>
              <a:t>What unique and innovative curricula or courses has the Nominee personally developed that have influenced teaching outside the Nominee’s home institution? What innovative and unique contributions has the Nominee made to engineering education as an administrator?  </a:t>
            </a:r>
          </a:p>
          <a:p>
            <a:pPr lvl="1"/>
            <a:r>
              <a:rPr lang="en-US" sz="1900" b="1" dirty="0"/>
              <a:t>Has the Nominee written a pioneering text in his/her areas of professional specialization</a:t>
            </a:r>
            <a:r>
              <a:rPr lang="en-US" sz="1900" b="1" dirty="0" smtClean="0"/>
              <a:t>?</a:t>
            </a:r>
          </a:p>
          <a:p>
            <a:pPr lvl="1"/>
            <a:endParaRPr lang="en-US" sz="1900" b="1" dirty="0" smtClean="0"/>
          </a:p>
          <a:p>
            <a:pPr marL="342900" lvl="1" indent="0">
              <a:buNone/>
            </a:pPr>
            <a:r>
              <a:rPr lang="en-US" sz="1900" b="1" dirty="0" smtClean="0"/>
              <a:t>  </a:t>
            </a:r>
            <a:endParaRPr lang="en-US" sz="1900" b="1" dirty="0"/>
          </a:p>
          <a:p>
            <a:r>
              <a:rPr lang="en-US" sz="1900" b="1" dirty="0"/>
              <a:t>Example: Prof. Balewa has developed a comprehensive undergraduate curriculum on Digital Signal Processing applications. It includes a set of courses based on his textbook “Fundamentals of Digital Signal Processing” accompanied by a series of laboratory exercises, </a:t>
            </a:r>
            <a:r>
              <a:rPr lang="en-US" sz="1900" b="1" dirty="0" err="1"/>
              <a:t>Matlab</a:t>
            </a:r>
            <a:r>
              <a:rPr lang="en-US" sz="1900" b="1" dirty="0"/>
              <a:t> routines, and demonstrations. His courses have been a crucial factor in doubling enrollments to the electrical engineering program at his university during the last decade. His book and curriculum have been adopted by several universities in the Nominee’s country and globally. </a:t>
            </a:r>
          </a:p>
          <a:p>
            <a:pPr lvl="1"/>
            <a:r>
              <a:rPr lang="en-US" sz="1900" b="1" dirty="0"/>
              <a:t>Possible evidence: books, articles, handbooks, conference presentations, testimonials, university’s and ranking agencies’ data, and education awards</a:t>
            </a:r>
          </a:p>
          <a:p>
            <a:endParaRPr lang="fr-FR" sz="1600" dirty="0"/>
          </a:p>
        </p:txBody>
      </p:sp>
      <p:sp>
        <p:nvSpPr>
          <p:cNvPr id="4" name="Espace réservé du numéro de diapositive 3"/>
          <p:cNvSpPr>
            <a:spLocks noGrp="1"/>
          </p:cNvSpPr>
          <p:nvPr>
            <p:ph type="sldNum" sz="quarter" idx="12"/>
          </p:nvPr>
        </p:nvSpPr>
        <p:spPr/>
        <p:txBody>
          <a:bodyPr/>
          <a:lstStyle/>
          <a:p>
            <a:r>
              <a:rPr lang="en-US" smtClean="0"/>
              <a:t>- </a:t>
            </a:r>
            <a:fld id="{1FF51F5F-EB2D-8243-A812-D2CBA9BC3824}" type="slidenum">
              <a:rPr lang="en-US" smtClean="0"/>
              <a:pPr/>
              <a:t>21</a:t>
            </a:fld>
            <a:r>
              <a:rPr lang="en-US" smtClean="0"/>
              <a:t> -</a:t>
            </a:r>
            <a:endParaRPr lang="en-US" dirty="0"/>
          </a:p>
        </p:txBody>
      </p:sp>
    </p:spTree>
    <p:extLst>
      <p:ext uri="{BB962C8B-B14F-4D97-AF65-F5344CB8AC3E}">
        <p14:creationId xmlns:p14="http://schemas.microsoft.com/office/powerpoint/2010/main" val="989680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11D4E4-D2DB-4E71-B6A0-BBB3CDE2BDFF}"/>
              </a:ext>
            </a:extLst>
          </p:cNvPr>
          <p:cNvSpPr>
            <a:spLocks noGrp="1"/>
          </p:cNvSpPr>
          <p:nvPr>
            <p:ph type="title"/>
          </p:nvPr>
        </p:nvSpPr>
        <p:spPr/>
        <p:txBody>
          <a:bodyPr>
            <a:normAutofit/>
          </a:bodyPr>
          <a:lstStyle/>
          <a:p>
            <a:r>
              <a:rPr lang="en-US" dirty="0" smtClean="0"/>
              <a:t>Research </a:t>
            </a:r>
            <a:r>
              <a:rPr lang="en-US" dirty="0"/>
              <a:t>Engineer/Scientist (RE/S)</a:t>
            </a:r>
          </a:p>
        </p:txBody>
      </p:sp>
      <p:sp>
        <p:nvSpPr>
          <p:cNvPr id="3" name="Content Placeholder 2">
            <a:extLst>
              <a:ext uri="{FF2B5EF4-FFF2-40B4-BE49-F238E27FC236}">
                <a16:creationId xmlns:a16="http://schemas.microsoft.com/office/drawing/2014/main" xmlns="" id="{44994470-CA40-4389-B811-009CE5DF25D4}"/>
              </a:ext>
            </a:extLst>
          </p:cNvPr>
          <p:cNvSpPr>
            <a:spLocks noGrp="1"/>
          </p:cNvSpPr>
          <p:nvPr>
            <p:ph idx="1"/>
          </p:nvPr>
        </p:nvSpPr>
        <p:spPr/>
        <p:txBody>
          <a:bodyPr>
            <a:normAutofit fontScale="92500"/>
          </a:bodyPr>
          <a:lstStyle/>
          <a:p>
            <a:r>
              <a:rPr lang="en-US" sz="1100" dirty="0"/>
              <a:t>For RE/S Nominees, sustained scholarly work is typically documented by significant (quality and quantity) scholarly contributions such as peer-reviewed publications, books, papers in technical reports, patents, or other publications. </a:t>
            </a:r>
          </a:p>
          <a:p>
            <a:r>
              <a:rPr lang="en-US" sz="1100" dirty="0"/>
              <a:t>The focus of the evaluation is on inventions, discoveries, or advances in the state of the art made by the Nominee, all of which must confirm innovation, creativity, impact, and a distinct personal role of the Nominee. </a:t>
            </a:r>
          </a:p>
          <a:p>
            <a:r>
              <a:rPr lang="en-US" sz="1100" dirty="0"/>
              <a:t>Aspects to cover when writing the nomination: </a:t>
            </a:r>
          </a:p>
          <a:p>
            <a:pPr lvl="1"/>
            <a:r>
              <a:rPr lang="en-US" sz="1000" dirty="0"/>
              <a:t>What inventions, discoveries or advances have been made by the Nominee in the state-of-the-art of the science and/or technology? </a:t>
            </a:r>
          </a:p>
          <a:p>
            <a:pPr lvl="1"/>
            <a:r>
              <a:rPr lang="en-US" sz="1000" dirty="0"/>
              <a:t>How do they demonstrate innovation and creativity?</a:t>
            </a:r>
          </a:p>
          <a:p>
            <a:pPr lvl="1"/>
            <a:r>
              <a:rPr lang="en-US" sz="1000" dirty="0"/>
              <a:t>What is the importance of the research results and impact of the contributions in advancing the state of the industry or technology? </a:t>
            </a:r>
          </a:p>
          <a:p>
            <a:pPr lvl="1"/>
            <a:r>
              <a:rPr lang="en-US" sz="1000" dirty="0"/>
              <a:t>Have they had a substantial influence on the subsequent research literature? </a:t>
            </a:r>
          </a:p>
          <a:p>
            <a:pPr lvl="1"/>
            <a:r>
              <a:rPr lang="en-US" sz="1000" dirty="0"/>
              <a:t>Have they found applications in the industry or been implemented in products or systems? </a:t>
            </a:r>
          </a:p>
          <a:p>
            <a:pPr lvl="1"/>
            <a:r>
              <a:rPr lang="en-US" sz="1000" dirty="0"/>
              <a:t>Have they been commercialized or used by other organizations? </a:t>
            </a:r>
          </a:p>
          <a:p>
            <a:pPr lvl="1"/>
            <a:r>
              <a:rPr lang="en-US" sz="1000" dirty="0"/>
              <a:t>What patents, reports, refereed journal papers, research monographs, commercial software packages and other tangible and verifiable evidence have resulted from the Nominee’s R&amp;D accomplishments?  </a:t>
            </a:r>
          </a:p>
          <a:p>
            <a:r>
              <a:rPr lang="en-US" sz="1100" dirty="0"/>
              <a:t>Example: Dr. Chen was the first person to develop an algorithm for real-time state estimation for power transmission systems. Her 1990 paper on the topic has been cited over 200 times in the past 25 years and is recognized as one of the seminal articles in this area. Her algorithm has been integrated into several commercial energy management system software packages, including </a:t>
            </a:r>
            <a:r>
              <a:rPr lang="en-US" sz="1100" dirty="0" err="1"/>
              <a:t>EnSaver</a:t>
            </a:r>
            <a:r>
              <a:rPr lang="en-US" sz="1100" dirty="0"/>
              <a:t> and </a:t>
            </a:r>
            <a:r>
              <a:rPr lang="en-US" sz="1100" dirty="0" err="1"/>
              <a:t>MyEnergy</a:t>
            </a:r>
            <a:r>
              <a:rPr lang="en-US" sz="1100" dirty="0"/>
              <a:t>. </a:t>
            </a:r>
          </a:p>
          <a:p>
            <a:pPr lvl="1"/>
            <a:r>
              <a:rPr lang="en-US" sz="1000" dirty="0"/>
              <a:t>Possible evidence: published journal papers, patents, technical reports, and national or international adoption of license-protected software. </a:t>
            </a:r>
          </a:p>
        </p:txBody>
      </p:sp>
      <p:sp>
        <p:nvSpPr>
          <p:cNvPr id="4" name="Slide Number Placeholder 3">
            <a:extLst>
              <a:ext uri="{FF2B5EF4-FFF2-40B4-BE49-F238E27FC236}">
                <a16:creationId xmlns:a16="http://schemas.microsoft.com/office/drawing/2014/main" xmlns="" id="{2E918558-F1FB-40BC-BE36-017A811161BB}"/>
              </a:ext>
            </a:extLst>
          </p:cNvPr>
          <p:cNvSpPr>
            <a:spLocks noGrp="1"/>
          </p:cNvSpPr>
          <p:nvPr>
            <p:ph type="sldNum" sz="quarter" idx="12"/>
          </p:nvPr>
        </p:nvSpPr>
        <p:spPr/>
        <p:txBody>
          <a:bodyPr/>
          <a:lstStyle/>
          <a:p>
            <a:r>
              <a:rPr lang="en-US"/>
              <a:t>- </a:t>
            </a:r>
            <a:fld id="{1FF51F5F-EB2D-8243-A812-D2CBA9BC3824}" type="slidenum">
              <a:rPr lang="en-US" smtClean="0"/>
              <a:pPr/>
              <a:t>22</a:t>
            </a:fld>
            <a:r>
              <a:rPr lang="en-US"/>
              <a:t> -</a:t>
            </a:r>
            <a:endParaRPr lang="en-US" dirty="0"/>
          </a:p>
        </p:txBody>
      </p:sp>
    </p:spTree>
    <p:extLst>
      <p:ext uri="{BB962C8B-B14F-4D97-AF65-F5344CB8AC3E}">
        <p14:creationId xmlns:p14="http://schemas.microsoft.com/office/powerpoint/2010/main" val="36261090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6AC56A-B302-43F3-9726-DAF855E7B27C}"/>
              </a:ext>
            </a:extLst>
          </p:cNvPr>
          <p:cNvSpPr>
            <a:spLocks noGrp="1"/>
          </p:cNvSpPr>
          <p:nvPr>
            <p:ph type="title"/>
          </p:nvPr>
        </p:nvSpPr>
        <p:spPr/>
        <p:txBody>
          <a:bodyPr/>
          <a:lstStyle/>
          <a:p>
            <a:r>
              <a:rPr lang="en-US" dirty="0" smtClean="0"/>
              <a:t>Technical </a:t>
            </a:r>
            <a:r>
              <a:rPr lang="en-US" dirty="0"/>
              <a:t>Leader (TL)</a:t>
            </a:r>
          </a:p>
        </p:txBody>
      </p:sp>
      <p:sp>
        <p:nvSpPr>
          <p:cNvPr id="3" name="Content Placeholder 2">
            <a:extLst>
              <a:ext uri="{FF2B5EF4-FFF2-40B4-BE49-F238E27FC236}">
                <a16:creationId xmlns:a16="http://schemas.microsoft.com/office/drawing/2014/main" xmlns="" id="{F5544F0E-559D-4A0E-8BFD-EAC9847FA1A8}"/>
              </a:ext>
            </a:extLst>
          </p:cNvPr>
          <p:cNvSpPr>
            <a:spLocks noGrp="1"/>
          </p:cNvSpPr>
          <p:nvPr>
            <p:ph idx="1"/>
          </p:nvPr>
        </p:nvSpPr>
        <p:spPr/>
        <p:txBody>
          <a:bodyPr>
            <a:normAutofit fontScale="47500" lnSpcReduction="20000"/>
          </a:bodyPr>
          <a:lstStyle/>
          <a:p>
            <a:r>
              <a:rPr lang="en-US" dirty="0"/>
              <a:t>The individual contributions of TL Nominees can be exemplified through technical leadership of a team or company-wide effort that led to an important benefit to society, technical innovation, advancement of a device, and also idea or system leading to development, application and/or production. </a:t>
            </a:r>
          </a:p>
          <a:p>
            <a:r>
              <a:rPr lang="en-US" dirty="0"/>
              <a:t>The technical innovation, risk involved, performance improvement, economic results, or other advantages must be above the norm. </a:t>
            </a:r>
          </a:p>
          <a:p>
            <a:r>
              <a:rPr lang="en-US" dirty="0"/>
              <a:t>For TL Nominees, their leadership and technical role must be crucial for the successes of the cited accomplishments, and specific technical contributions by the Nominee which made the achievement possible must be present and supported by verifiable evidence. </a:t>
            </a:r>
          </a:p>
          <a:p>
            <a:r>
              <a:rPr lang="en-US" dirty="0"/>
              <a:t>A TL is neither a bureaucrat nor a project manager, so organizational positions alone cannot be used as sole evidence of accomplishments. </a:t>
            </a:r>
          </a:p>
          <a:p>
            <a:pPr lvl="1"/>
            <a:r>
              <a:rPr lang="en-US" dirty="0"/>
              <a:t>As is the case for the AE/P category, quality and quantity of scholarly publications is not necessary for this Nomination Category, and lack of publications does not penalize the Nominee. Aspects to cover when writing the nomination: </a:t>
            </a:r>
          </a:p>
          <a:p>
            <a:pPr lvl="1"/>
            <a:r>
              <a:rPr lang="en-US" dirty="0"/>
              <a:t>What outstanding engineering system implementation, application or scientific accomplishments have resulted from a team or company-wide effort led by the Nominee?  </a:t>
            </a:r>
          </a:p>
          <a:p>
            <a:pPr lvl="1"/>
            <a:r>
              <a:rPr lang="en-US" dirty="0"/>
              <a:t>What technical innovations, business and financial benefits and other advantages have been achieved?  </a:t>
            </a:r>
          </a:p>
          <a:p>
            <a:pPr lvl="1"/>
            <a:r>
              <a:rPr lang="en-US" dirty="0"/>
              <a:t>What technological and other challenges and problems, e.g., market acceptability, implementation difficulties, and financial risks have been faced and resolved? </a:t>
            </a:r>
          </a:p>
          <a:p>
            <a:pPr lvl="1"/>
            <a:r>
              <a:rPr lang="en-US" dirty="0"/>
              <a:t>What were the crucial technical contributions and technological innovations provided by the Nominee?</a:t>
            </a:r>
          </a:p>
          <a:p>
            <a:r>
              <a:rPr lang="en-US" dirty="0"/>
              <a:t>Example: Ms. Das served as Chief Technology Officer for </a:t>
            </a:r>
            <a:r>
              <a:rPr lang="en-US" dirty="0" err="1"/>
              <a:t>PowerNow</a:t>
            </a:r>
            <a:r>
              <a:rPr lang="en-US" dirty="0"/>
              <a:t> Inc. from 2002-2009. During his time with the company, Ms. Das led the efforts to enable power distribution automation in over 500 substations in Southeast USA using the technology he had co-invented, developed, and patented with his </a:t>
            </a:r>
            <a:r>
              <a:rPr lang="en-US" dirty="0" err="1"/>
              <a:t>PowerNow</a:t>
            </a:r>
            <a:r>
              <a:rPr lang="en-US" dirty="0"/>
              <a:t> team. It has been confirmed that these upgrades significantly decreased the number and duration of the loss of power for customers in Georgia during Hurricane Katrina. Since 2009, Ms. Das has served as a consultant to several utilities to modernize their distribution systems. He currently serves as the chair of the PES substations committee and spearheaded the development of the standard C57-12.92-2010. </a:t>
            </a:r>
          </a:p>
          <a:p>
            <a:pPr lvl="1"/>
            <a:r>
              <a:rPr lang="en-US" dirty="0"/>
              <a:t>Presented evidence includes: patents, standards, reports, articles (including those on the web), key commercial indicators.</a:t>
            </a:r>
          </a:p>
        </p:txBody>
      </p:sp>
      <p:sp>
        <p:nvSpPr>
          <p:cNvPr id="4" name="Slide Number Placeholder 3">
            <a:extLst>
              <a:ext uri="{FF2B5EF4-FFF2-40B4-BE49-F238E27FC236}">
                <a16:creationId xmlns:a16="http://schemas.microsoft.com/office/drawing/2014/main" xmlns="" id="{7E9E2227-813A-4988-9ABC-5E4E5E241A96}"/>
              </a:ext>
            </a:extLst>
          </p:cNvPr>
          <p:cNvSpPr>
            <a:spLocks noGrp="1"/>
          </p:cNvSpPr>
          <p:nvPr>
            <p:ph type="sldNum" sz="quarter" idx="12"/>
          </p:nvPr>
        </p:nvSpPr>
        <p:spPr/>
        <p:txBody>
          <a:bodyPr/>
          <a:lstStyle/>
          <a:p>
            <a:r>
              <a:rPr lang="en-US"/>
              <a:t>- </a:t>
            </a:r>
            <a:fld id="{1FF51F5F-EB2D-8243-A812-D2CBA9BC3824}" type="slidenum">
              <a:rPr lang="en-US" smtClean="0"/>
              <a:pPr/>
              <a:t>23</a:t>
            </a:fld>
            <a:r>
              <a:rPr lang="en-US"/>
              <a:t> -</a:t>
            </a:r>
            <a:endParaRPr lang="en-US" dirty="0"/>
          </a:p>
        </p:txBody>
      </p:sp>
    </p:spTree>
    <p:extLst>
      <p:ext uri="{BB962C8B-B14F-4D97-AF65-F5344CB8AC3E}">
        <p14:creationId xmlns:p14="http://schemas.microsoft.com/office/powerpoint/2010/main" val="28182897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1" algn="l" defTabSz="685800" rtl="0">
              <a:lnSpc>
                <a:spcPct val="90000"/>
              </a:lnSpc>
              <a:spcBef>
                <a:spcPct val="0"/>
              </a:spcBef>
            </a:pPr>
            <a:r>
              <a:rPr lang="en-US" sz="2400" b="1" dirty="0" smtClean="0">
                <a:solidFill>
                  <a:srgbClr val="002060"/>
                </a:solidFill>
              </a:rPr>
              <a:t>Standards Contributor (STDC)</a:t>
            </a:r>
            <a:br>
              <a:rPr lang="en-US" sz="2400" b="1" dirty="0" smtClean="0">
                <a:solidFill>
                  <a:srgbClr val="002060"/>
                </a:solidFill>
              </a:rPr>
            </a:br>
            <a:endParaRPr lang="fr-FR" sz="2400" dirty="0"/>
          </a:p>
        </p:txBody>
      </p:sp>
      <p:sp>
        <p:nvSpPr>
          <p:cNvPr id="3" name="Espace réservé du contenu 2"/>
          <p:cNvSpPr>
            <a:spLocks noGrp="1"/>
          </p:cNvSpPr>
          <p:nvPr>
            <p:ph idx="1"/>
          </p:nvPr>
        </p:nvSpPr>
        <p:spPr/>
        <p:txBody>
          <a:bodyPr>
            <a:normAutofit fontScale="92500" lnSpcReduction="20000"/>
          </a:bodyPr>
          <a:lstStyle/>
          <a:p>
            <a:pPr lvl="0"/>
            <a:r>
              <a:rPr lang="en-US" sz="1800" b="1" dirty="0">
                <a:solidFill>
                  <a:srgbClr val="002060"/>
                </a:solidFill>
              </a:rPr>
              <a:t>Original technical content may directly or indirectly contribute to a standards project, which ultimately is adopted into a published standard or widely accepted specifications. </a:t>
            </a:r>
            <a:endParaRPr lang="fr-FR" sz="1800" b="1" dirty="0">
              <a:solidFill>
                <a:srgbClr val="002060"/>
              </a:solidFill>
            </a:endParaRPr>
          </a:p>
          <a:p>
            <a:pPr lvl="0"/>
            <a:r>
              <a:rPr lang="en-US" sz="1800" b="1" dirty="0">
                <a:solidFill>
                  <a:srgbClr val="002060"/>
                </a:solidFill>
              </a:rPr>
              <a:t>Evidence of contribution(s) may come from the IEEE SA Contributor Collection, Internet Engineering Task Force’s (IETF’s) RFC, and/or other Standards Development Organizations’ or alliances’ publications certifying individual contributions, or working group meeting minutes.</a:t>
            </a:r>
            <a:endParaRPr lang="fr-FR" sz="1800" b="1" dirty="0">
              <a:solidFill>
                <a:srgbClr val="002060"/>
              </a:solidFill>
            </a:endParaRPr>
          </a:p>
          <a:p>
            <a:pPr lvl="0"/>
            <a:r>
              <a:rPr lang="en-US" sz="1800" b="1" dirty="0">
                <a:solidFill>
                  <a:srgbClr val="002060"/>
                </a:solidFill>
              </a:rPr>
              <a:t>Evidence of significant individual global impact on Society of their contributions may include the Nominee’s role in development of the standard, as shown by reference and endorser testimony, related publications and patent activity, IEEE or other awards with citations to the standard; and broader impact of the standard, including functional, scientific, economic, market and societal aspects.</a:t>
            </a:r>
            <a:endParaRPr lang="fr-FR" sz="1800" b="1" dirty="0">
              <a:solidFill>
                <a:srgbClr val="002060"/>
              </a:solidFill>
            </a:endParaRPr>
          </a:p>
          <a:p>
            <a:pPr lvl="0"/>
            <a:r>
              <a:rPr lang="en-US" sz="1800" b="1" dirty="0">
                <a:solidFill>
                  <a:srgbClr val="002060"/>
                </a:solidFill>
              </a:rPr>
              <a:t>Quality and quantity of scholarly publications is not necessary for this category and lack thereof must not penalize the Nominee. </a:t>
            </a:r>
            <a:endParaRPr lang="fr-FR" sz="1800" b="1" dirty="0">
              <a:solidFill>
                <a:srgbClr val="002060"/>
              </a:solidFill>
            </a:endParaRPr>
          </a:p>
          <a:p>
            <a:endParaRPr lang="fr-FR" sz="1800" dirty="0"/>
          </a:p>
        </p:txBody>
      </p:sp>
      <p:sp>
        <p:nvSpPr>
          <p:cNvPr id="4" name="Espace réservé du numéro de diapositive 3"/>
          <p:cNvSpPr>
            <a:spLocks noGrp="1"/>
          </p:cNvSpPr>
          <p:nvPr>
            <p:ph type="sldNum" sz="quarter" idx="12"/>
          </p:nvPr>
        </p:nvSpPr>
        <p:spPr/>
        <p:txBody>
          <a:bodyPr/>
          <a:lstStyle/>
          <a:p>
            <a:r>
              <a:rPr lang="en-US" smtClean="0"/>
              <a:t>- </a:t>
            </a:r>
            <a:fld id="{1FF51F5F-EB2D-8243-A812-D2CBA9BC3824}" type="slidenum">
              <a:rPr lang="en-US" smtClean="0"/>
              <a:pPr/>
              <a:t>24</a:t>
            </a:fld>
            <a:r>
              <a:rPr lang="en-US" smtClean="0"/>
              <a:t> -</a:t>
            </a:r>
            <a:endParaRPr lang="en-US" dirty="0"/>
          </a:p>
        </p:txBody>
      </p:sp>
    </p:spTree>
    <p:extLst>
      <p:ext uri="{BB962C8B-B14F-4D97-AF65-F5344CB8AC3E}">
        <p14:creationId xmlns:p14="http://schemas.microsoft.com/office/powerpoint/2010/main" val="11375499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8513F5-2BEA-46A7-8902-5C256A11467D}"/>
              </a:ext>
            </a:extLst>
          </p:cNvPr>
          <p:cNvSpPr>
            <a:spLocks noGrp="1"/>
          </p:cNvSpPr>
          <p:nvPr>
            <p:ph type="title"/>
          </p:nvPr>
        </p:nvSpPr>
        <p:spPr/>
        <p:txBody>
          <a:bodyPr>
            <a:normAutofit/>
          </a:bodyPr>
          <a:lstStyle/>
          <a:p>
            <a:r>
              <a:rPr lang="en-US" sz="2000" dirty="0"/>
              <a:t>EVIDENCE OF </a:t>
            </a:r>
            <a:r>
              <a:rPr lang="en-US" sz="2000" dirty="0" smtClean="0"/>
              <a:t>TECHNICALACCOMPLISHMENT/PART </a:t>
            </a:r>
            <a:r>
              <a:rPr lang="en-US" sz="2000" dirty="0"/>
              <a:t>1</a:t>
            </a:r>
          </a:p>
        </p:txBody>
      </p:sp>
      <p:sp>
        <p:nvSpPr>
          <p:cNvPr id="3" name="Content Placeholder 2">
            <a:extLst>
              <a:ext uri="{FF2B5EF4-FFF2-40B4-BE49-F238E27FC236}">
                <a16:creationId xmlns:a16="http://schemas.microsoft.com/office/drawing/2014/main" xmlns="" id="{E8E56A13-C55C-4E61-97EB-AAD1070B6596}"/>
              </a:ext>
            </a:extLst>
          </p:cNvPr>
          <p:cNvSpPr>
            <a:spLocks noGrp="1"/>
          </p:cNvSpPr>
          <p:nvPr>
            <p:ph idx="1"/>
          </p:nvPr>
        </p:nvSpPr>
        <p:spPr/>
        <p:txBody>
          <a:bodyPr/>
          <a:lstStyle/>
          <a:p>
            <a:r>
              <a:rPr lang="en-US" dirty="0" smtClean="0"/>
              <a:t> </a:t>
            </a:r>
            <a:endParaRPr lang="en-US" dirty="0"/>
          </a:p>
          <a:p>
            <a:pPr lvl="1"/>
            <a:r>
              <a:rPr lang="en-US" dirty="0" smtClean="0"/>
              <a:t>1 </a:t>
            </a:r>
            <a:r>
              <a:rPr lang="en-US" dirty="0"/>
              <a:t>On the Use of Publications as Items of Evidence</a:t>
            </a:r>
          </a:p>
          <a:p>
            <a:pPr lvl="1"/>
            <a:r>
              <a:rPr lang="en-US" dirty="0" smtClean="0"/>
              <a:t>2 </a:t>
            </a:r>
            <a:r>
              <a:rPr lang="en-US" dirty="0"/>
              <a:t>On the Use of Patents as Items of Evidence</a:t>
            </a:r>
          </a:p>
          <a:p>
            <a:pPr lvl="1"/>
            <a:r>
              <a:rPr lang="en-US" dirty="0" smtClean="0"/>
              <a:t>3 </a:t>
            </a:r>
            <a:r>
              <a:rPr lang="en-US" dirty="0"/>
              <a:t>The value of peer recognition </a:t>
            </a:r>
          </a:p>
          <a:p>
            <a:pPr lvl="1"/>
            <a:r>
              <a:rPr lang="en-US" dirty="0" smtClean="0"/>
              <a:t>4 </a:t>
            </a:r>
            <a:r>
              <a:rPr lang="en-US" dirty="0"/>
              <a:t>The case of contributions made on proprietary or classified technologies</a:t>
            </a:r>
          </a:p>
        </p:txBody>
      </p:sp>
      <p:sp>
        <p:nvSpPr>
          <p:cNvPr id="4" name="Slide Number Placeholder 3">
            <a:extLst>
              <a:ext uri="{FF2B5EF4-FFF2-40B4-BE49-F238E27FC236}">
                <a16:creationId xmlns:a16="http://schemas.microsoft.com/office/drawing/2014/main" xmlns="" id="{44644B22-B5AF-45D5-A841-7E8F0DD1CECB}"/>
              </a:ext>
            </a:extLst>
          </p:cNvPr>
          <p:cNvSpPr>
            <a:spLocks noGrp="1"/>
          </p:cNvSpPr>
          <p:nvPr>
            <p:ph type="sldNum" sz="quarter" idx="12"/>
          </p:nvPr>
        </p:nvSpPr>
        <p:spPr/>
        <p:txBody>
          <a:bodyPr/>
          <a:lstStyle/>
          <a:p>
            <a:r>
              <a:rPr lang="en-US"/>
              <a:t>- </a:t>
            </a:r>
            <a:fld id="{1FF51F5F-EB2D-8243-A812-D2CBA9BC3824}" type="slidenum">
              <a:rPr lang="en-US" smtClean="0"/>
              <a:pPr/>
              <a:t>25</a:t>
            </a:fld>
            <a:r>
              <a:rPr lang="en-US"/>
              <a:t> -</a:t>
            </a:r>
            <a:endParaRPr lang="en-US" dirty="0"/>
          </a:p>
        </p:txBody>
      </p:sp>
    </p:spTree>
    <p:extLst>
      <p:ext uri="{BB962C8B-B14F-4D97-AF65-F5344CB8AC3E}">
        <p14:creationId xmlns:p14="http://schemas.microsoft.com/office/powerpoint/2010/main" val="18856654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14742B-1868-4E77-B570-A5A874749C2D}"/>
              </a:ext>
            </a:extLst>
          </p:cNvPr>
          <p:cNvSpPr>
            <a:spLocks noGrp="1"/>
          </p:cNvSpPr>
          <p:nvPr>
            <p:ph type="title"/>
          </p:nvPr>
        </p:nvSpPr>
        <p:spPr/>
        <p:txBody>
          <a:bodyPr>
            <a:normAutofit fontScale="90000"/>
          </a:bodyPr>
          <a:lstStyle/>
          <a:p>
            <a:r>
              <a:rPr lang="en-US" dirty="0" smtClean="0"/>
              <a:t>The </a:t>
            </a:r>
            <a:r>
              <a:rPr lang="en-US" dirty="0"/>
              <a:t>case of contributions made on proprietary or classified technologies</a:t>
            </a:r>
          </a:p>
        </p:txBody>
      </p:sp>
      <p:sp>
        <p:nvSpPr>
          <p:cNvPr id="3" name="Content Placeholder 2">
            <a:extLst>
              <a:ext uri="{FF2B5EF4-FFF2-40B4-BE49-F238E27FC236}">
                <a16:creationId xmlns:a16="http://schemas.microsoft.com/office/drawing/2014/main" xmlns="" id="{0060B76F-F785-46E3-8CD1-1AAB268DB4FC}"/>
              </a:ext>
            </a:extLst>
          </p:cNvPr>
          <p:cNvSpPr>
            <a:spLocks noGrp="1"/>
          </p:cNvSpPr>
          <p:nvPr>
            <p:ph idx="1"/>
          </p:nvPr>
        </p:nvSpPr>
        <p:spPr/>
        <p:txBody>
          <a:bodyPr>
            <a:normAutofit fontScale="62500" lnSpcReduction="20000"/>
          </a:bodyPr>
          <a:lstStyle/>
          <a:p>
            <a:r>
              <a:rPr lang="en-US" dirty="0"/>
              <a:t>Some Nominees have spent their career </a:t>
            </a:r>
          </a:p>
          <a:p>
            <a:pPr lvl="1"/>
            <a:r>
              <a:rPr lang="en-US" dirty="0"/>
              <a:t>In the labs of defense contractors working on classified projects, or for </a:t>
            </a:r>
          </a:p>
          <a:p>
            <a:pPr lvl="1"/>
            <a:r>
              <a:rPr lang="en-US" dirty="0"/>
              <a:t>Working for companies which have preferred keeping their technologies as trade secrets and thus have forbidden publishing or patenting them. </a:t>
            </a:r>
          </a:p>
          <a:p>
            <a:r>
              <a:rPr lang="en-US" dirty="0"/>
              <a:t>It is certainly true that, for those Fellow Nominees whose careers have not enabled many of their contributions to be published in the open literature or made available publicly via some other means, it can be a difficult task not only to find enough Fellows to write References, but also to find sufficient evidence to document their impact on the field. </a:t>
            </a:r>
          </a:p>
          <a:p>
            <a:r>
              <a:rPr lang="en-US" dirty="0"/>
              <a:t>In these cases, Endorsements can be especially helpful here as they allow providing additional evidence of technical impact.  </a:t>
            </a:r>
          </a:p>
          <a:p>
            <a:r>
              <a:rPr lang="en-US" dirty="0"/>
              <a:t>Unfortunately, in some cases sufficient evidence of contributions and their impact cannot be provided. </a:t>
            </a:r>
          </a:p>
          <a:p>
            <a:pPr lvl="1"/>
            <a:r>
              <a:rPr lang="en-US" dirty="0"/>
              <a:t>In these cases, it will be extremely difficult to make a case for elevating the Nominee, since the Fellow recognition depends critically on evidence of contribution and impact. </a:t>
            </a:r>
          </a:p>
          <a:p>
            <a:pPr lvl="1"/>
            <a:r>
              <a:rPr lang="en-US" dirty="0"/>
              <a:t>This should not be viewed as a shortcoming of the Fellow process but a consequence of the Nominee’s career choices. </a:t>
            </a:r>
          </a:p>
          <a:p>
            <a:r>
              <a:rPr lang="en-US" dirty="0"/>
              <a:t>Other forms of recognition would be more appropriate in these situations.</a:t>
            </a:r>
          </a:p>
        </p:txBody>
      </p:sp>
      <p:sp>
        <p:nvSpPr>
          <p:cNvPr id="4" name="Slide Number Placeholder 3">
            <a:extLst>
              <a:ext uri="{FF2B5EF4-FFF2-40B4-BE49-F238E27FC236}">
                <a16:creationId xmlns:a16="http://schemas.microsoft.com/office/drawing/2014/main" xmlns="" id="{CEA8A681-E910-4EE7-BB6D-573A43A00E9E}"/>
              </a:ext>
            </a:extLst>
          </p:cNvPr>
          <p:cNvSpPr>
            <a:spLocks noGrp="1"/>
          </p:cNvSpPr>
          <p:nvPr>
            <p:ph type="sldNum" sz="quarter" idx="12"/>
          </p:nvPr>
        </p:nvSpPr>
        <p:spPr/>
        <p:txBody>
          <a:bodyPr/>
          <a:lstStyle/>
          <a:p>
            <a:r>
              <a:rPr lang="en-US"/>
              <a:t>- </a:t>
            </a:r>
            <a:fld id="{1FF51F5F-EB2D-8243-A812-D2CBA9BC3824}" type="slidenum">
              <a:rPr lang="en-US" smtClean="0"/>
              <a:pPr/>
              <a:t>26</a:t>
            </a:fld>
            <a:r>
              <a:rPr lang="en-US"/>
              <a:t> -</a:t>
            </a:r>
            <a:endParaRPr lang="en-US" dirty="0"/>
          </a:p>
        </p:txBody>
      </p:sp>
    </p:spTree>
    <p:extLst>
      <p:ext uri="{BB962C8B-B14F-4D97-AF65-F5344CB8AC3E}">
        <p14:creationId xmlns:p14="http://schemas.microsoft.com/office/powerpoint/2010/main" val="15867425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19EE58-3E91-4CD2-872F-DC98D836B143}"/>
              </a:ext>
            </a:extLst>
          </p:cNvPr>
          <p:cNvSpPr>
            <a:spLocks noGrp="1"/>
          </p:cNvSpPr>
          <p:nvPr>
            <p:ph type="title"/>
          </p:nvPr>
        </p:nvSpPr>
        <p:spPr/>
        <p:txBody>
          <a:bodyPr/>
          <a:lstStyle/>
          <a:p>
            <a:r>
              <a:rPr lang="en-US" dirty="0" smtClean="0"/>
              <a:t>Additional </a:t>
            </a:r>
            <a:r>
              <a:rPr lang="en-US" dirty="0"/>
              <a:t>examples of evidence</a:t>
            </a:r>
          </a:p>
        </p:txBody>
      </p:sp>
      <p:sp>
        <p:nvSpPr>
          <p:cNvPr id="3" name="Content Placeholder 2">
            <a:extLst>
              <a:ext uri="{FF2B5EF4-FFF2-40B4-BE49-F238E27FC236}">
                <a16:creationId xmlns:a16="http://schemas.microsoft.com/office/drawing/2014/main" xmlns="" id="{044E97FB-FB20-46B8-A72A-B4D0583CD256}"/>
              </a:ext>
            </a:extLst>
          </p:cNvPr>
          <p:cNvSpPr>
            <a:spLocks noGrp="1"/>
          </p:cNvSpPr>
          <p:nvPr>
            <p:ph idx="1"/>
          </p:nvPr>
        </p:nvSpPr>
        <p:spPr/>
        <p:txBody>
          <a:bodyPr>
            <a:normAutofit fontScale="92500" lnSpcReduction="10000"/>
          </a:bodyPr>
          <a:lstStyle/>
          <a:p>
            <a:r>
              <a:rPr lang="en-US" sz="1200" dirty="0"/>
              <a:t>Example (Research Engineer/Scientist category): Prof. Edward has developed a new </a:t>
            </a:r>
            <a:r>
              <a:rPr lang="en-US" sz="1200" dirty="0" err="1"/>
              <a:t>highfrequency</a:t>
            </a:r>
            <a:r>
              <a:rPr lang="en-US" sz="1200" dirty="0"/>
              <a:t> asymptotic ray method based on the Uniform Theory of Diffraction (UTD). Practical tools and techniques based on his method have been widely and successfully employed in design and verification of antennas for air-space applications, see for example the </a:t>
            </a:r>
            <a:r>
              <a:rPr lang="en-US" sz="1200" dirty="0" err="1"/>
              <a:t>SuperAnt</a:t>
            </a:r>
            <a:r>
              <a:rPr lang="en-US" sz="1200" dirty="0"/>
              <a:t> product launched by </a:t>
            </a:r>
            <a:r>
              <a:rPr lang="en-US" sz="1200" dirty="0" err="1"/>
              <a:t>AirWaves</a:t>
            </a:r>
            <a:r>
              <a:rPr lang="en-US" sz="1200" dirty="0"/>
              <a:t> Inc. Evidence of Technical Accomplishment/Part 1 presents three seminal journal publications by Prof. Edward and his co-authors outlining the importance of the presented results and clearly identifying the personal contribution of the Nominee in obtaining them. Evidence of Technical Accomplishment/Part 2 goes further and provides four additional publications detailing the scope and strengthening the importance of the contribution made by Prof. Edward.  </a:t>
            </a:r>
          </a:p>
          <a:p>
            <a:r>
              <a:rPr lang="en-US" sz="1200" dirty="0"/>
              <a:t>Example (Technical Leader category): While doing her Ph.D. study and postdoctoral research in 1982-1988, Dr. Fisher developed a revolutionary electronic measurement approach and relevant system for application in areas of cellular neuroscience, genomics, and pharmaceutical drug discovery. This pioneering development led Dr. Fisher to found in 1990 Australia-based </a:t>
            </a:r>
            <a:r>
              <a:rPr lang="en-US" sz="1200" dirty="0" err="1"/>
              <a:t>Fixon</a:t>
            </a:r>
            <a:r>
              <a:rPr lang="en-US" sz="1200" dirty="0"/>
              <a:t> Instruments to develop a commercial version of the system. Since then, </a:t>
            </a:r>
            <a:r>
              <a:rPr lang="en-US" sz="1200" dirty="0" err="1"/>
              <a:t>Fixon</a:t>
            </a:r>
            <a:r>
              <a:rPr lang="en-US" sz="1200" dirty="0"/>
              <a:t> has risen to international prominence as a leading developer/supplier of hi-tech systems for research institutes, universities, and biotechnology and pharmaceutical companies worldwide with a capitalization more than $400 Million. During this period, Dr. Fisher led the development of commercially successful electronic measurement systems for various applications, see for example products such as </a:t>
            </a:r>
            <a:r>
              <a:rPr lang="en-US" sz="1200" dirty="0" err="1"/>
              <a:t>FixonCore</a:t>
            </a:r>
            <a:r>
              <a:rPr lang="en-US" sz="1200" dirty="0"/>
              <a:t> and </a:t>
            </a:r>
            <a:r>
              <a:rPr lang="en-US" sz="1200" dirty="0" err="1"/>
              <a:t>FixonPlus</a:t>
            </a:r>
            <a:r>
              <a:rPr lang="en-US" sz="1200" dirty="0"/>
              <a:t> which use Dr. Fisher’s revolutionary approach. Evidence of Technical Accomplishment/Part 1 presents evidence of Dr. Fisher’s technical leadership in terms of the technical innovations she brought to market as well as the impact of such innovations in terms of revenues and market adoption. Evidence of Technical Accomplishment/Part 2 concentrates on two additional distinct areas of Dr. Fisher’s contributions. The first presents three fundamental publications authored by Dr. Fisher that have provided the theoretical and engineering foundation leading to the development of her revolutionary electronic measurement systems and its successful commercialization. The second focuses on the lasting impact of the Nominee’s contribution to society.</a:t>
            </a:r>
          </a:p>
        </p:txBody>
      </p:sp>
      <p:sp>
        <p:nvSpPr>
          <p:cNvPr id="4" name="Slide Number Placeholder 3">
            <a:extLst>
              <a:ext uri="{FF2B5EF4-FFF2-40B4-BE49-F238E27FC236}">
                <a16:creationId xmlns:a16="http://schemas.microsoft.com/office/drawing/2014/main" xmlns="" id="{308E6BD7-CB49-4498-80B3-A8050CBB65EF}"/>
              </a:ext>
            </a:extLst>
          </p:cNvPr>
          <p:cNvSpPr>
            <a:spLocks noGrp="1"/>
          </p:cNvSpPr>
          <p:nvPr>
            <p:ph type="sldNum" sz="quarter" idx="12"/>
          </p:nvPr>
        </p:nvSpPr>
        <p:spPr/>
        <p:txBody>
          <a:bodyPr/>
          <a:lstStyle/>
          <a:p>
            <a:r>
              <a:rPr lang="en-US"/>
              <a:t>- </a:t>
            </a:r>
            <a:fld id="{1FF51F5F-EB2D-8243-A812-D2CBA9BC3824}" type="slidenum">
              <a:rPr lang="en-US" smtClean="0"/>
              <a:pPr/>
              <a:t>27</a:t>
            </a:fld>
            <a:r>
              <a:rPr lang="en-US"/>
              <a:t> -</a:t>
            </a:r>
            <a:endParaRPr lang="en-US" dirty="0"/>
          </a:p>
        </p:txBody>
      </p:sp>
    </p:spTree>
    <p:extLst>
      <p:ext uri="{BB962C8B-B14F-4D97-AF65-F5344CB8AC3E}">
        <p14:creationId xmlns:p14="http://schemas.microsoft.com/office/powerpoint/2010/main" val="39044767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ECB546-8115-46A3-A281-C13B4D0D354C}"/>
              </a:ext>
            </a:extLst>
          </p:cNvPr>
          <p:cNvSpPr>
            <a:spLocks noGrp="1"/>
          </p:cNvSpPr>
          <p:nvPr>
            <p:ph type="title"/>
          </p:nvPr>
        </p:nvSpPr>
        <p:spPr/>
        <p:txBody>
          <a:bodyPr/>
          <a:lstStyle/>
          <a:p>
            <a:r>
              <a:rPr lang="en-US" dirty="0"/>
              <a:t>Comments on Evidence (from)</a:t>
            </a:r>
          </a:p>
        </p:txBody>
      </p:sp>
      <p:sp>
        <p:nvSpPr>
          <p:cNvPr id="3" name="Content Placeholder 2">
            <a:extLst>
              <a:ext uri="{FF2B5EF4-FFF2-40B4-BE49-F238E27FC236}">
                <a16:creationId xmlns:a16="http://schemas.microsoft.com/office/drawing/2014/main" xmlns="" id="{D7D757B7-FE85-4024-8C07-C31FBCB1015C}"/>
              </a:ext>
            </a:extLst>
          </p:cNvPr>
          <p:cNvSpPr>
            <a:spLocks noGrp="1"/>
          </p:cNvSpPr>
          <p:nvPr>
            <p:ph idx="1"/>
          </p:nvPr>
        </p:nvSpPr>
        <p:spPr/>
        <p:txBody>
          <a:bodyPr>
            <a:normAutofit lnSpcReduction="10000"/>
          </a:bodyPr>
          <a:lstStyle/>
          <a:p>
            <a:r>
              <a:rPr lang="en-US" dirty="0"/>
              <a:t>The ten evidence items should refer directly to the nominee’s contribution  </a:t>
            </a:r>
          </a:p>
          <a:p>
            <a:pPr lvl="1"/>
            <a:r>
              <a:rPr lang="en-US" dirty="0"/>
              <a:t>	one or two most distinctive contributions</a:t>
            </a:r>
          </a:p>
          <a:p>
            <a:r>
              <a:rPr lang="en-US" dirty="0"/>
              <a:t>Publications </a:t>
            </a:r>
          </a:p>
          <a:p>
            <a:pPr lvl="1"/>
            <a:r>
              <a:rPr lang="en-US" dirty="0"/>
              <a:t>	show a sustained contribution in a particular area </a:t>
            </a:r>
          </a:p>
          <a:p>
            <a:pPr lvl="1"/>
            <a:r>
              <a:rPr lang="en-US" dirty="0"/>
              <a:t>	not just that nominee is a prolific author </a:t>
            </a:r>
          </a:p>
          <a:p>
            <a:r>
              <a:rPr lang="en-US" dirty="0"/>
              <a:t>The majority of the evidence items should pertain to  MTT (standards, publications, committees) </a:t>
            </a:r>
          </a:p>
          <a:p>
            <a:r>
              <a:rPr lang="en-US" dirty="0"/>
              <a:t>The nominator to list each item as a paragraph for easy review at all levels</a:t>
            </a:r>
          </a:p>
        </p:txBody>
      </p:sp>
      <p:sp>
        <p:nvSpPr>
          <p:cNvPr id="4" name="Slide Number Placeholder 3">
            <a:extLst>
              <a:ext uri="{FF2B5EF4-FFF2-40B4-BE49-F238E27FC236}">
                <a16:creationId xmlns:a16="http://schemas.microsoft.com/office/drawing/2014/main" xmlns="" id="{24E5ABAA-EDD4-48ED-BF27-92157C7D7530}"/>
              </a:ext>
            </a:extLst>
          </p:cNvPr>
          <p:cNvSpPr>
            <a:spLocks noGrp="1"/>
          </p:cNvSpPr>
          <p:nvPr>
            <p:ph type="sldNum" sz="quarter" idx="12"/>
          </p:nvPr>
        </p:nvSpPr>
        <p:spPr/>
        <p:txBody>
          <a:bodyPr/>
          <a:lstStyle/>
          <a:p>
            <a:r>
              <a:rPr lang="en-US"/>
              <a:t>- </a:t>
            </a:r>
            <a:fld id="{1FF51F5F-EB2D-8243-A812-D2CBA9BC3824}" type="slidenum">
              <a:rPr lang="en-US" smtClean="0"/>
              <a:pPr/>
              <a:t>28</a:t>
            </a:fld>
            <a:r>
              <a:rPr lang="en-US"/>
              <a:t> -</a:t>
            </a:r>
            <a:endParaRPr lang="en-US" dirty="0"/>
          </a:p>
        </p:txBody>
      </p:sp>
    </p:spTree>
    <p:extLst>
      <p:ext uri="{BB962C8B-B14F-4D97-AF65-F5344CB8AC3E}">
        <p14:creationId xmlns:p14="http://schemas.microsoft.com/office/powerpoint/2010/main" val="11954573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96BF65-23FC-471D-AC99-762A0788A941}"/>
              </a:ext>
            </a:extLst>
          </p:cNvPr>
          <p:cNvSpPr>
            <a:spLocks noGrp="1"/>
          </p:cNvSpPr>
          <p:nvPr>
            <p:ph type="title"/>
          </p:nvPr>
        </p:nvSpPr>
        <p:spPr/>
        <p:txBody>
          <a:bodyPr>
            <a:normAutofit fontScale="90000"/>
          </a:bodyPr>
          <a:lstStyle/>
          <a:p>
            <a:r>
              <a:rPr lang="en-US" dirty="0" smtClean="0"/>
              <a:t>IEEE </a:t>
            </a:r>
            <a:r>
              <a:rPr lang="en-US" dirty="0"/>
              <a:t>Activities </a:t>
            </a:r>
            <a:br>
              <a:rPr lang="en-US" dirty="0"/>
            </a:br>
            <a:r>
              <a:rPr lang="en-US" sz="2700" dirty="0"/>
              <a:t>(Section 7 of the Nomination Form)</a:t>
            </a:r>
            <a:endParaRPr lang="en-US" dirty="0"/>
          </a:p>
        </p:txBody>
      </p:sp>
      <p:sp>
        <p:nvSpPr>
          <p:cNvPr id="3" name="Content Placeholder 2">
            <a:extLst>
              <a:ext uri="{FF2B5EF4-FFF2-40B4-BE49-F238E27FC236}">
                <a16:creationId xmlns:a16="http://schemas.microsoft.com/office/drawing/2014/main" xmlns="" id="{1E455D9D-DB5A-4BD7-855F-86F9C4BC7E86}"/>
              </a:ext>
            </a:extLst>
          </p:cNvPr>
          <p:cNvSpPr>
            <a:spLocks noGrp="1"/>
          </p:cNvSpPr>
          <p:nvPr>
            <p:ph idx="1"/>
          </p:nvPr>
        </p:nvSpPr>
        <p:spPr/>
        <p:txBody>
          <a:bodyPr>
            <a:normAutofit fontScale="77500" lnSpcReduction="20000"/>
          </a:bodyPr>
          <a:lstStyle/>
          <a:p>
            <a:r>
              <a:rPr lang="en-US" dirty="0"/>
              <a:t>Nominators should use this section to document the professional activities that the Nominee has undertaken over her or his career for IEEE and its organizational units. </a:t>
            </a:r>
          </a:p>
          <a:p>
            <a:pPr lvl="1"/>
            <a:r>
              <a:rPr lang="en-US" dirty="0"/>
              <a:t>Lack of such activities does not disqualify a Nominee from consideration for IEEE Fellow; indeed, every year Nominees who have not been active in IEEE are elevated. </a:t>
            </a:r>
          </a:p>
          <a:p>
            <a:r>
              <a:rPr lang="en-US" dirty="0"/>
              <a:t>Activities include institute, society, region, section, chapter, committee leadership roles, distinguished lecturer engagements, participation in IEEE editorial boards, IEEE Standards development, IEEE conference organization, etc. </a:t>
            </a:r>
          </a:p>
          <a:p>
            <a:r>
              <a:rPr lang="en-US" dirty="0"/>
              <a:t>This section contains separate subheadings under which appropriate activities can be entered: </a:t>
            </a:r>
          </a:p>
          <a:p>
            <a:pPr lvl="1"/>
            <a:r>
              <a:rPr lang="en-US" dirty="0"/>
              <a:t>a) IEEE Major Committees/Boards </a:t>
            </a:r>
          </a:p>
          <a:p>
            <a:pPr lvl="1"/>
            <a:r>
              <a:rPr lang="en-US" dirty="0"/>
              <a:t>b) Region/Section/Chapter Leadership activities </a:t>
            </a:r>
          </a:p>
          <a:p>
            <a:pPr lvl="1"/>
            <a:r>
              <a:rPr lang="en-US" dirty="0"/>
              <a:t>c) Leadership in Standardization activities </a:t>
            </a:r>
          </a:p>
          <a:p>
            <a:pPr lvl="1"/>
            <a:r>
              <a:rPr lang="en-US" dirty="0"/>
              <a:t>d) Society Leadership activities </a:t>
            </a:r>
          </a:p>
          <a:p>
            <a:pPr lvl="1"/>
            <a:r>
              <a:rPr lang="en-US" dirty="0"/>
              <a:t>e) IEEE Journals and Magazine editorship </a:t>
            </a:r>
          </a:p>
          <a:p>
            <a:pPr lvl="1"/>
            <a:r>
              <a:rPr lang="en-US" dirty="0"/>
              <a:t>f) IEEE Conference Leadership position</a:t>
            </a:r>
          </a:p>
        </p:txBody>
      </p:sp>
      <p:sp>
        <p:nvSpPr>
          <p:cNvPr id="4" name="Slide Number Placeholder 3">
            <a:extLst>
              <a:ext uri="{FF2B5EF4-FFF2-40B4-BE49-F238E27FC236}">
                <a16:creationId xmlns:a16="http://schemas.microsoft.com/office/drawing/2014/main" xmlns="" id="{608F5EF0-4C53-45E2-BE71-CAFE7241E255}"/>
              </a:ext>
            </a:extLst>
          </p:cNvPr>
          <p:cNvSpPr>
            <a:spLocks noGrp="1"/>
          </p:cNvSpPr>
          <p:nvPr>
            <p:ph type="sldNum" sz="quarter" idx="12"/>
          </p:nvPr>
        </p:nvSpPr>
        <p:spPr/>
        <p:txBody>
          <a:bodyPr/>
          <a:lstStyle/>
          <a:p>
            <a:r>
              <a:rPr lang="en-US"/>
              <a:t>- </a:t>
            </a:r>
            <a:fld id="{1FF51F5F-EB2D-8243-A812-D2CBA9BC3824}" type="slidenum">
              <a:rPr lang="en-US" smtClean="0"/>
              <a:pPr/>
              <a:t>29</a:t>
            </a:fld>
            <a:r>
              <a:rPr lang="en-US"/>
              <a:t> -</a:t>
            </a:r>
            <a:endParaRPr lang="en-US" dirty="0"/>
          </a:p>
        </p:txBody>
      </p:sp>
    </p:spTree>
    <p:extLst>
      <p:ext uri="{BB962C8B-B14F-4D97-AF65-F5344CB8AC3E}">
        <p14:creationId xmlns:p14="http://schemas.microsoft.com/office/powerpoint/2010/main" val="1375080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normAutofit/>
          </a:bodyPr>
          <a:lstStyle/>
          <a:p>
            <a:r>
              <a:rPr lang="en-US" sz="2000" dirty="0"/>
              <a:t>Fellow Search Committee / MTT-S Award Committee</a:t>
            </a:r>
            <a:endParaRPr lang="fr-FR" sz="2000" dirty="0"/>
          </a:p>
        </p:txBody>
      </p:sp>
      <p:sp>
        <p:nvSpPr>
          <p:cNvPr id="6" name="Espace réservé du contenu 5"/>
          <p:cNvSpPr>
            <a:spLocks noGrp="1"/>
          </p:cNvSpPr>
          <p:nvPr>
            <p:ph idx="1"/>
          </p:nvPr>
        </p:nvSpPr>
        <p:spPr/>
        <p:txBody>
          <a:bodyPr>
            <a:normAutofit/>
          </a:bodyPr>
          <a:lstStyle/>
          <a:p>
            <a:r>
              <a:rPr lang="fr-FR" sz="2400" b="1" i="1" u="sng" dirty="0">
                <a:solidFill>
                  <a:srgbClr val="FF0000"/>
                </a:solidFill>
              </a:rPr>
              <a:t>IEEE </a:t>
            </a:r>
            <a:r>
              <a:rPr lang="fr-FR" sz="2400" b="1" i="1" u="sng" dirty="0" err="1">
                <a:solidFill>
                  <a:srgbClr val="FF0000"/>
                </a:solidFill>
              </a:rPr>
              <a:t>Fellows</a:t>
            </a:r>
            <a:r>
              <a:rPr lang="fr-FR" sz="2400" b="1" i="1" u="sng" dirty="0">
                <a:solidFill>
                  <a:srgbClr val="FF0000"/>
                </a:solidFill>
              </a:rPr>
              <a:t> </a:t>
            </a:r>
            <a:r>
              <a:rPr lang="fr-FR" sz="2400" b="1" i="1" u="sng" dirty="0" err="1">
                <a:solidFill>
                  <a:srgbClr val="FF0000"/>
                </a:solidFill>
              </a:rPr>
              <a:t>Nominated</a:t>
            </a:r>
            <a:r>
              <a:rPr lang="fr-FR" sz="2400" b="1" i="1" u="sng" dirty="0">
                <a:solidFill>
                  <a:srgbClr val="FF0000"/>
                </a:solidFill>
              </a:rPr>
              <a:t> by MTT-S </a:t>
            </a:r>
          </a:p>
          <a:p>
            <a:pPr lvl="0"/>
            <a:r>
              <a:rPr lang="en-US" sz="1700" b="1" dirty="0" smtClean="0"/>
              <a:t>The </a:t>
            </a:r>
            <a:r>
              <a:rPr lang="en-US" sz="1700" b="1" dirty="0"/>
              <a:t>average Nomination Success rate during last 14 years is 34,3 %</a:t>
            </a:r>
            <a:endParaRPr lang="fr-FR" sz="1700" dirty="0"/>
          </a:p>
          <a:p>
            <a:pPr lvl="0"/>
            <a:r>
              <a:rPr lang="en-US" sz="1600" b="1" dirty="0"/>
              <a:t>The average Nomination Success rate during last 3 years is 41 %</a:t>
            </a:r>
            <a:endParaRPr lang="fr-FR" sz="1600" dirty="0"/>
          </a:p>
          <a:p>
            <a:pPr lvl="0"/>
            <a:r>
              <a:rPr lang="en-US" sz="1400" b="1" dirty="0"/>
              <a:t>The average </a:t>
            </a:r>
            <a:r>
              <a:rPr lang="en-US" sz="1400" b="1" dirty="0" smtClean="0"/>
              <a:t>annual nomination </a:t>
            </a:r>
            <a:r>
              <a:rPr lang="en-US" sz="1400" b="1" dirty="0"/>
              <a:t>success rate for the whole IEEE is around 30 %.</a:t>
            </a:r>
            <a:endParaRPr lang="fr-FR" sz="1400" dirty="0"/>
          </a:p>
          <a:p>
            <a:pPr lvl="0"/>
            <a:r>
              <a:rPr lang="en-US" sz="1400" b="1" dirty="0" smtClean="0"/>
              <a:t>From 2023 to 2024: The </a:t>
            </a:r>
            <a:r>
              <a:rPr lang="en-US" sz="1400" b="1" dirty="0"/>
              <a:t>number of nominees is increased from 20 to 28 while the success rate is increased from 0.35 to 0.43 (highest success rate for MTT-S since 2011)</a:t>
            </a:r>
            <a:endParaRPr lang="fr-FR" sz="1400" dirty="0"/>
          </a:p>
          <a:p>
            <a:r>
              <a:rPr lang="en-US" sz="2000" dirty="0"/>
              <a:t> </a:t>
            </a:r>
            <a:endParaRPr lang="fr-FR" sz="2000" dirty="0"/>
          </a:p>
          <a:p>
            <a:pPr marL="0" indent="0">
              <a:buNone/>
            </a:pPr>
            <a:endParaRPr lang="fr-FR" sz="2000" b="1" i="1" dirty="0" smtClean="0">
              <a:latin typeface="Arial" panose="020B0604020202020204" pitchFamily="34" charset="0"/>
              <a:cs typeface="Arial" panose="020B0604020202020204" pitchFamily="34" charset="0"/>
            </a:endParaRPr>
          </a:p>
          <a:p>
            <a:pPr marL="0" indent="0">
              <a:buNone/>
            </a:pPr>
            <a:endParaRPr lang="en-US" sz="2000" b="1" u="sng" dirty="0">
              <a:solidFill>
                <a:srgbClr val="FF0000"/>
              </a:solidFill>
              <a:latin typeface="Arial" panose="020B0604020202020204" pitchFamily="34" charset="0"/>
              <a:cs typeface="Arial" panose="020B0604020202020204" pitchFamily="34" charset="0"/>
            </a:endParaRPr>
          </a:p>
          <a:p>
            <a:pPr marL="0" indent="0">
              <a:buNone/>
            </a:pPr>
            <a:endParaRPr lang="fr-FR" sz="2000" b="1" i="1" dirty="0">
              <a:latin typeface="Arial" panose="020B0604020202020204" pitchFamily="34" charset="0"/>
              <a:cs typeface="Arial" panose="020B0604020202020204" pitchFamily="34" charset="0"/>
            </a:endParaRPr>
          </a:p>
        </p:txBody>
      </p:sp>
      <p:graphicFrame>
        <p:nvGraphicFramePr>
          <p:cNvPr id="8" name="Tableau 7"/>
          <p:cNvGraphicFramePr>
            <a:graphicFrameLocks noGrp="1"/>
          </p:cNvGraphicFramePr>
          <p:nvPr>
            <p:extLst>
              <p:ext uri="{D42A27DB-BD31-4B8C-83A1-F6EECF244321}">
                <p14:modId xmlns:p14="http://schemas.microsoft.com/office/powerpoint/2010/main" val="3137406029"/>
              </p:ext>
            </p:extLst>
          </p:nvPr>
        </p:nvGraphicFramePr>
        <p:xfrm>
          <a:off x="633046" y="3285614"/>
          <a:ext cx="7257710" cy="998696"/>
        </p:xfrm>
        <a:graphic>
          <a:graphicData uri="http://schemas.openxmlformats.org/drawingml/2006/table">
            <a:tbl>
              <a:tblPr firstRow="1" bandRow="1">
                <a:tableStyleId>{5C22544A-7EE6-4342-B048-85BDC9FD1C3A}</a:tableStyleId>
              </a:tblPr>
              <a:tblGrid>
                <a:gridCol w="612678">
                  <a:extLst>
                    <a:ext uri="{9D8B030D-6E8A-4147-A177-3AD203B41FA5}">
                      <a16:colId xmlns:a16="http://schemas.microsoft.com/office/drawing/2014/main" xmlns="" val="20000"/>
                    </a:ext>
                  </a:extLst>
                </a:gridCol>
                <a:gridCol w="650631">
                  <a:extLst>
                    <a:ext uri="{9D8B030D-6E8A-4147-A177-3AD203B41FA5}">
                      <a16:colId xmlns:a16="http://schemas.microsoft.com/office/drawing/2014/main" xmlns="" val="20001"/>
                    </a:ext>
                  </a:extLst>
                </a:gridCol>
                <a:gridCol w="465992">
                  <a:extLst>
                    <a:ext uri="{9D8B030D-6E8A-4147-A177-3AD203B41FA5}">
                      <a16:colId xmlns:a16="http://schemas.microsoft.com/office/drawing/2014/main" xmlns="" val="20002"/>
                    </a:ext>
                  </a:extLst>
                </a:gridCol>
                <a:gridCol w="386862">
                  <a:extLst>
                    <a:ext uri="{9D8B030D-6E8A-4147-A177-3AD203B41FA5}">
                      <a16:colId xmlns:a16="http://schemas.microsoft.com/office/drawing/2014/main" xmlns="" val="20003"/>
                    </a:ext>
                  </a:extLst>
                </a:gridCol>
                <a:gridCol w="474785">
                  <a:extLst>
                    <a:ext uri="{9D8B030D-6E8A-4147-A177-3AD203B41FA5}">
                      <a16:colId xmlns:a16="http://schemas.microsoft.com/office/drawing/2014/main" xmlns="" val="20004"/>
                    </a:ext>
                  </a:extLst>
                </a:gridCol>
                <a:gridCol w="439615">
                  <a:extLst>
                    <a:ext uri="{9D8B030D-6E8A-4147-A177-3AD203B41FA5}">
                      <a16:colId xmlns:a16="http://schemas.microsoft.com/office/drawing/2014/main" xmlns="" val="20005"/>
                    </a:ext>
                  </a:extLst>
                </a:gridCol>
                <a:gridCol w="413238">
                  <a:extLst>
                    <a:ext uri="{9D8B030D-6E8A-4147-A177-3AD203B41FA5}">
                      <a16:colId xmlns:a16="http://schemas.microsoft.com/office/drawing/2014/main" xmlns="" val="20006"/>
                    </a:ext>
                  </a:extLst>
                </a:gridCol>
                <a:gridCol w="474785">
                  <a:extLst>
                    <a:ext uri="{9D8B030D-6E8A-4147-A177-3AD203B41FA5}">
                      <a16:colId xmlns:a16="http://schemas.microsoft.com/office/drawing/2014/main" xmlns="" val="20007"/>
                    </a:ext>
                  </a:extLst>
                </a:gridCol>
                <a:gridCol w="395654">
                  <a:extLst>
                    <a:ext uri="{9D8B030D-6E8A-4147-A177-3AD203B41FA5}">
                      <a16:colId xmlns:a16="http://schemas.microsoft.com/office/drawing/2014/main" xmlns="" val="20008"/>
                    </a:ext>
                  </a:extLst>
                </a:gridCol>
                <a:gridCol w="536331">
                  <a:extLst>
                    <a:ext uri="{9D8B030D-6E8A-4147-A177-3AD203B41FA5}">
                      <a16:colId xmlns:a16="http://schemas.microsoft.com/office/drawing/2014/main" xmlns="" val="20009"/>
                    </a:ext>
                  </a:extLst>
                </a:gridCol>
                <a:gridCol w="2407139">
                  <a:extLst>
                    <a:ext uri="{9D8B030D-6E8A-4147-A177-3AD203B41FA5}">
                      <a16:colId xmlns:a16="http://schemas.microsoft.com/office/drawing/2014/main" xmlns="" val="20010"/>
                    </a:ext>
                  </a:extLst>
                </a:gridCol>
              </a:tblGrid>
              <a:tr h="226314">
                <a:tc>
                  <a:txBody>
                    <a:bodyPr/>
                    <a:lstStyle/>
                    <a:p>
                      <a:pPr fontAlgn="b">
                        <a:lnSpc>
                          <a:spcPct val="115000"/>
                        </a:lnSpc>
                        <a:spcAft>
                          <a:spcPts val="0"/>
                        </a:spcAft>
                      </a:pPr>
                      <a:r>
                        <a:rPr lang="en-US" sz="900" kern="1200" dirty="0">
                          <a:effectLst/>
                        </a:rPr>
                        <a:t>Fellow Class</a:t>
                      </a:r>
                      <a:endParaRPr lang="fr-FR" sz="800" dirty="0">
                        <a:effectLst/>
                        <a:latin typeface="Calibri"/>
                        <a:ea typeface="Calibri"/>
                        <a:cs typeface="Arial"/>
                      </a:endParaRPr>
                    </a:p>
                  </a:txBody>
                  <a:tcPr marL="5715" marR="5715" marT="4286" marB="0" anchor="b"/>
                </a:tc>
                <a:tc>
                  <a:txBody>
                    <a:bodyPr/>
                    <a:lstStyle/>
                    <a:p>
                      <a:pPr algn="ctr" fontAlgn="b">
                        <a:lnSpc>
                          <a:spcPct val="115000"/>
                        </a:lnSpc>
                        <a:spcAft>
                          <a:spcPts val="0"/>
                        </a:spcAft>
                      </a:pPr>
                      <a:r>
                        <a:rPr lang="en-US" sz="900" kern="1200">
                          <a:effectLst/>
                        </a:rPr>
                        <a:t>2011</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2012</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2013</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dirty="0">
                          <a:effectLst/>
                        </a:rPr>
                        <a:t>2014</a:t>
                      </a:r>
                      <a:endParaRPr lang="fr-FR" sz="800" dirty="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2015</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2016</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2017</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2018</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2019</a:t>
                      </a:r>
                      <a:endParaRPr lang="fr-FR" sz="800">
                        <a:effectLst/>
                        <a:latin typeface="Calibri"/>
                        <a:ea typeface="Calibri"/>
                        <a:cs typeface="Arial"/>
                      </a:endParaRPr>
                    </a:p>
                  </a:txBody>
                  <a:tcPr marL="5715" marR="5715" marT="4286" marB="0" anchor="ctr"/>
                </a:tc>
                <a:tc>
                  <a:txBody>
                    <a:bodyPr/>
                    <a:lstStyle/>
                    <a:p>
                      <a:pPr fontAlgn="b">
                        <a:lnSpc>
                          <a:spcPct val="115000"/>
                        </a:lnSpc>
                        <a:spcAft>
                          <a:spcPts val="0"/>
                        </a:spcAft>
                      </a:pPr>
                      <a:r>
                        <a:rPr lang="en-US" sz="900" kern="1200" dirty="0">
                          <a:effectLst/>
                        </a:rPr>
                        <a:t>2020  </a:t>
                      </a:r>
                      <a:r>
                        <a:rPr lang="en-US" sz="900" kern="1200" dirty="0" smtClean="0">
                          <a:effectLst/>
                        </a:rPr>
                        <a:t>       2021       </a:t>
                      </a:r>
                      <a:r>
                        <a:rPr lang="en-US" sz="900" kern="1200" dirty="0" smtClean="0">
                          <a:effectLst/>
                        </a:rPr>
                        <a:t>2022  </a:t>
                      </a:r>
                      <a:r>
                        <a:rPr lang="en-US" sz="900" kern="1200" dirty="0" smtClean="0">
                          <a:effectLst/>
                        </a:rPr>
                        <a:t>      </a:t>
                      </a:r>
                      <a:r>
                        <a:rPr lang="en-US" sz="900" b="1" kern="1200" dirty="0" smtClean="0">
                          <a:solidFill>
                            <a:schemeClr val="bg1"/>
                          </a:solidFill>
                          <a:effectLst/>
                        </a:rPr>
                        <a:t>2023 </a:t>
                      </a:r>
                      <a:r>
                        <a:rPr lang="en-US" sz="900" kern="1200" dirty="0" smtClean="0">
                          <a:solidFill>
                            <a:srgbClr val="7030A0"/>
                          </a:solidFill>
                          <a:effectLst/>
                        </a:rPr>
                        <a:t>      </a:t>
                      </a:r>
                      <a:r>
                        <a:rPr lang="en-US" sz="900" kern="1200" dirty="0" smtClean="0">
                          <a:solidFill>
                            <a:schemeClr val="bg1"/>
                          </a:solidFill>
                          <a:effectLst/>
                        </a:rPr>
                        <a:t>2024</a:t>
                      </a:r>
                      <a:endParaRPr lang="fr-FR" sz="800" dirty="0">
                        <a:solidFill>
                          <a:schemeClr val="bg1"/>
                        </a:solidFill>
                        <a:effectLst/>
                        <a:latin typeface="Calibri"/>
                        <a:ea typeface="Calibri"/>
                        <a:cs typeface="Arial"/>
                      </a:endParaRPr>
                    </a:p>
                  </a:txBody>
                  <a:tcPr marT="34290" marB="34290"/>
                </a:tc>
                <a:extLst>
                  <a:ext uri="{0D108BD9-81ED-4DB2-BD59-A6C34878D82A}">
                    <a16:rowId xmlns:a16="http://schemas.microsoft.com/office/drawing/2014/main" xmlns="" val="10000"/>
                  </a:ext>
                </a:extLst>
              </a:tr>
              <a:tr h="226314">
                <a:tc>
                  <a:txBody>
                    <a:bodyPr/>
                    <a:lstStyle/>
                    <a:p>
                      <a:pPr fontAlgn="b">
                        <a:lnSpc>
                          <a:spcPct val="115000"/>
                        </a:lnSpc>
                        <a:spcAft>
                          <a:spcPts val="0"/>
                        </a:spcAft>
                      </a:pPr>
                      <a:r>
                        <a:rPr lang="en-US" sz="900" kern="1200" dirty="0">
                          <a:effectLst/>
                        </a:rPr>
                        <a:t>Nominees</a:t>
                      </a:r>
                      <a:endParaRPr lang="fr-FR" sz="800" dirty="0">
                        <a:effectLst/>
                        <a:latin typeface="Calibri"/>
                        <a:ea typeface="Calibri"/>
                        <a:cs typeface="Arial"/>
                      </a:endParaRPr>
                    </a:p>
                  </a:txBody>
                  <a:tcPr marL="5715" marR="5715" marT="4286" marB="0" anchor="b"/>
                </a:tc>
                <a:tc>
                  <a:txBody>
                    <a:bodyPr/>
                    <a:lstStyle/>
                    <a:p>
                      <a:pPr algn="ctr" fontAlgn="b">
                        <a:lnSpc>
                          <a:spcPct val="115000"/>
                        </a:lnSpc>
                        <a:spcAft>
                          <a:spcPts val="0"/>
                        </a:spcAft>
                      </a:pPr>
                      <a:r>
                        <a:rPr lang="en-US" sz="900" kern="1200" dirty="0">
                          <a:effectLst/>
                        </a:rPr>
                        <a:t>35</a:t>
                      </a:r>
                      <a:endParaRPr lang="fr-FR" sz="800" dirty="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dirty="0">
                          <a:effectLst/>
                        </a:rPr>
                        <a:t>26</a:t>
                      </a:r>
                      <a:endParaRPr lang="fr-FR" sz="800" dirty="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24</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29</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34</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26</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29</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26</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17</a:t>
                      </a:r>
                      <a:endParaRPr lang="fr-FR" sz="800">
                        <a:effectLst/>
                        <a:latin typeface="Calibri"/>
                        <a:ea typeface="Calibri"/>
                        <a:cs typeface="Arial"/>
                      </a:endParaRPr>
                    </a:p>
                  </a:txBody>
                  <a:tcPr marL="5715" marR="5715" marT="4286" marB="0" anchor="ctr"/>
                </a:tc>
                <a:tc>
                  <a:txBody>
                    <a:bodyPr/>
                    <a:lstStyle/>
                    <a:p>
                      <a:pPr fontAlgn="b">
                        <a:lnSpc>
                          <a:spcPct val="115000"/>
                        </a:lnSpc>
                        <a:spcAft>
                          <a:spcPts val="0"/>
                        </a:spcAft>
                      </a:pPr>
                      <a:r>
                        <a:rPr lang="en-US" sz="900" kern="1200" dirty="0" smtClean="0">
                          <a:effectLst/>
                        </a:rPr>
                        <a:t>   40             32            31           </a:t>
                      </a:r>
                      <a:r>
                        <a:rPr lang="en-US" sz="900" kern="1200" dirty="0" smtClean="0">
                          <a:solidFill>
                            <a:srgbClr val="7030A0"/>
                          </a:solidFill>
                          <a:effectLst/>
                        </a:rPr>
                        <a:t>20             28</a:t>
                      </a:r>
                      <a:endParaRPr lang="fr-FR" sz="800" dirty="0">
                        <a:solidFill>
                          <a:srgbClr val="7030A0"/>
                        </a:solidFill>
                        <a:effectLst/>
                        <a:latin typeface="Calibri"/>
                        <a:ea typeface="Calibri"/>
                        <a:cs typeface="Arial"/>
                      </a:endParaRPr>
                    </a:p>
                  </a:txBody>
                  <a:tcPr marT="34290" marB="34290"/>
                </a:tc>
                <a:extLst>
                  <a:ext uri="{0D108BD9-81ED-4DB2-BD59-A6C34878D82A}">
                    <a16:rowId xmlns:a16="http://schemas.microsoft.com/office/drawing/2014/main" xmlns="" val="10001"/>
                  </a:ext>
                </a:extLst>
              </a:tr>
              <a:tr h="226314">
                <a:tc>
                  <a:txBody>
                    <a:bodyPr/>
                    <a:lstStyle/>
                    <a:p>
                      <a:pPr fontAlgn="b">
                        <a:lnSpc>
                          <a:spcPct val="115000"/>
                        </a:lnSpc>
                        <a:spcAft>
                          <a:spcPts val="0"/>
                        </a:spcAft>
                      </a:pPr>
                      <a:r>
                        <a:rPr lang="en-US" sz="900" kern="1200">
                          <a:effectLst/>
                        </a:rPr>
                        <a:t>Success</a:t>
                      </a:r>
                      <a:endParaRPr lang="fr-FR" sz="800">
                        <a:effectLst/>
                        <a:latin typeface="Calibri"/>
                        <a:ea typeface="Calibri"/>
                        <a:cs typeface="Arial"/>
                      </a:endParaRPr>
                    </a:p>
                  </a:txBody>
                  <a:tcPr marL="5715" marR="5715" marT="4286" marB="0" anchor="b"/>
                </a:tc>
                <a:tc>
                  <a:txBody>
                    <a:bodyPr/>
                    <a:lstStyle/>
                    <a:p>
                      <a:pPr algn="ctr" fontAlgn="b">
                        <a:lnSpc>
                          <a:spcPct val="115000"/>
                        </a:lnSpc>
                        <a:spcAft>
                          <a:spcPts val="0"/>
                        </a:spcAft>
                      </a:pPr>
                      <a:r>
                        <a:rPr lang="en-US" sz="900" kern="1200">
                          <a:effectLst/>
                        </a:rPr>
                        <a:t>14</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12</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10</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10</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10</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10</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8</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11</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6</a:t>
                      </a:r>
                      <a:endParaRPr lang="fr-FR" sz="800">
                        <a:effectLst/>
                        <a:latin typeface="Calibri"/>
                        <a:ea typeface="Calibri"/>
                        <a:cs typeface="Arial"/>
                      </a:endParaRPr>
                    </a:p>
                  </a:txBody>
                  <a:tcPr marL="5715" marR="5715" marT="4286" marB="0" anchor="ctr"/>
                </a:tc>
                <a:tc>
                  <a:txBody>
                    <a:bodyPr/>
                    <a:lstStyle/>
                    <a:p>
                      <a:pPr fontAlgn="b">
                        <a:lnSpc>
                          <a:spcPct val="115000"/>
                        </a:lnSpc>
                        <a:spcAft>
                          <a:spcPts val="0"/>
                        </a:spcAft>
                      </a:pPr>
                      <a:r>
                        <a:rPr lang="en-US" sz="900" kern="1200" dirty="0" smtClean="0">
                          <a:effectLst/>
                        </a:rPr>
                        <a:t>    9                </a:t>
                      </a:r>
                      <a:r>
                        <a:rPr lang="en-US" sz="900" kern="1200" dirty="0">
                          <a:effectLst/>
                        </a:rPr>
                        <a:t>4         </a:t>
                      </a:r>
                      <a:r>
                        <a:rPr lang="en-US" sz="900" kern="1200" dirty="0" smtClean="0">
                          <a:effectLst/>
                        </a:rPr>
                        <a:t>    </a:t>
                      </a:r>
                      <a:r>
                        <a:rPr lang="en-US" sz="900" kern="1200" dirty="0" smtClean="0">
                          <a:effectLst/>
                        </a:rPr>
                        <a:t>13        </a:t>
                      </a:r>
                      <a:r>
                        <a:rPr lang="en-US" sz="900" kern="1200" dirty="0" smtClean="0">
                          <a:effectLst/>
                        </a:rPr>
                        <a:t>    </a:t>
                      </a:r>
                      <a:r>
                        <a:rPr lang="en-US" sz="900" kern="1200" dirty="0" smtClean="0">
                          <a:solidFill>
                            <a:srgbClr val="7030A0"/>
                          </a:solidFill>
                          <a:effectLst/>
                        </a:rPr>
                        <a:t>7               12</a:t>
                      </a:r>
                      <a:endParaRPr lang="fr-FR" sz="800" dirty="0">
                        <a:solidFill>
                          <a:srgbClr val="7030A0"/>
                        </a:solidFill>
                        <a:effectLst/>
                        <a:latin typeface="Calibri"/>
                        <a:ea typeface="Calibri"/>
                        <a:cs typeface="Arial"/>
                      </a:endParaRPr>
                    </a:p>
                  </a:txBody>
                  <a:tcPr marT="34290" marB="34290"/>
                </a:tc>
                <a:extLst>
                  <a:ext uri="{0D108BD9-81ED-4DB2-BD59-A6C34878D82A}">
                    <a16:rowId xmlns:a16="http://schemas.microsoft.com/office/drawing/2014/main" xmlns="" val="10002"/>
                  </a:ext>
                </a:extLst>
              </a:tr>
              <a:tr h="319754">
                <a:tc>
                  <a:txBody>
                    <a:bodyPr/>
                    <a:lstStyle/>
                    <a:p>
                      <a:pPr fontAlgn="b">
                        <a:lnSpc>
                          <a:spcPct val="115000"/>
                        </a:lnSpc>
                        <a:spcAft>
                          <a:spcPts val="0"/>
                        </a:spcAft>
                      </a:pPr>
                      <a:r>
                        <a:rPr lang="en-US" sz="900" kern="1200">
                          <a:effectLst/>
                        </a:rPr>
                        <a:t>Success Rate</a:t>
                      </a:r>
                      <a:endParaRPr lang="fr-FR" sz="800">
                        <a:effectLst/>
                        <a:latin typeface="Calibri"/>
                        <a:ea typeface="Calibri"/>
                        <a:cs typeface="Arial"/>
                      </a:endParaRPr>
                    </a:p>
                  </a:txBody>
                  <a:tcPr marL="5715" marR="5715" marT="4286" marB="0" anchor="b"/>
                </a:tc>
                <a:tc>
                  <a:txBody>
                    <a:bodyPr/>
                    <a:lstStyle/>
                    <a:p>
                      <a:pPr algn="ctr" fontAlgn="b">
                        <a:lnSpc>
                          <a:spcPct val="115000"/>
                        </a:lnSpc>
                        <a:spcAft>
                          <a:spcPts val="0"/>
                        </a:spcAft>
                      </a:pPr>
                      <a:r>
                        <a:rPr lang="en-US" sz="900" kern="1200">
                          <a:effectLst/>
                        </a:rPr>
                        <a:t>0.40</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0.46</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0.42</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0.34</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0.29</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0.38</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0.28</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0.42</a:t>
                      </a:r>
                      <a:endParaRPr lang="fr-FR" sz="800">
                        <a:effectLst/>
                        <a:latin typeface="Calibri"/>
                        <a:ea typeface="Calibri"/>
                        <a:cs typeface="Arial"/>
                      </a:endParaRPr>
                    </a:p>
                  </a:txBody>
                  <a:tcPr marL="5715" marR="5715" marT="4286" marB="0" anchor="ctr"/>
                </a:tc>
                <a:tc>
                  <a:txBody>
                    <a:bodyPr/>
                    <a:lstStyle/>
                    <a:p>
                      <a:pPr algn="ctr" fontAlgn="b">
                        <a:lnSpc>
                          <a:spcPct val="115000"/>
                        </a:lnSpc>
                        <a:spcAft>
                          <a:spcPts val="0"/>
                        </a:spcAft>
                      </a:pPr>
                      <a:r>
                        <a:rPr lang="en-US" sz="900" kern="1200">
                          <a:effectLst/>
                        </a:rPr>
                        <a:t>0.35</a:t>
                      </a:r>
                      <a:endParaRPr lang="fr-FR" sz="800">
                        <a:effectLst/>
                        <a:latin typeface="Calibri"/>
                        <a:ea typeface="Calibri"/>
                        <a:cs typeface="Arial"/>
                      </a:endParaRPr>
                    </a:p>
                  </a:txBody>
                  <a:tcPr marL="5715" marR="5715" marT="4286" marB="0" anchor="ctr"/>
                </a:tc>
                <a:tc>
                  <a:txBody>
                    <a:bodyPr/>
                    <a:lstStyle/>
                    <a:p>
                      <a:pPr fontAlgn="b">
                        <a:lnSpc>
                          <a:spcPct val="115000"/>
                        </a:lnSpc>
                        <a:spcAft>
                          <a:spcPts val="0"/>
                        </a:spcAft>
                      </a:pPr>
                      <a:r>
                        <a:rPr lang="en-US" sz="900" kern="1200" dirty="0" smtClean="0">
                          <a:effectLst/>
                        </a:rPr>
                        <a:t>   0.23         </a:t>
                      </a:r>
                      <a:r>
                        <a:rPr lang="en-US" sz="900" kern="1200" dirty="0">
                          <a:effectLst/>
                        </a:rPr>
                        <a:t>0.13     </a:t>
                      </a:r>
                      <a:r>
                        <a:rPr lang="en-US" sz="900" kern="1200" dirty="0" smtClean="0">
                          <a:effectLst/>
                        </a:rPr>
                        <a:t>    </a:t>
                      </a:r>
                      <a:r>
                        <a:rPr lang="en-US" sz="900" kern="1200" dirty="0" smtClean="0">
                          <a:effectLst/>
                        </a:rPr>
                        <a:t>0.42    </a:t>
                      </a:r>
                      <a:r>
                        <a:rPr lang="en-US" sz="900" kern="1200" dirty="0" smtClean="0">
                          <a:effectLst/>
                        </a:rPr>
                        <a:t>   </a:t>
                      </a:r>
                      <a:r>
                        <a:rPr lang="en-US" sz="900" kern="1200" dirty="0" smtClean="0">
                          <a:solidFill>
                            <a:srgbClr val="7030A0"/>
                          </a:solidFill>
                          <a:effectLst/>
                        </a:rPr>
                        <a:t>0,35            0,43</a:t>
                      </a:r>
                      <a:endParaRPr lang="fr-FR" sz="800" dirty="0">
                        <a:solidFill>
                          <a:srgbClr val="7030A0"/>
                        </a:solidFill>
                        <a:effectLst/>
                        <a:latin typeface="Calibri"/>
                        <a:ea typeface="Calibri"/>
                        <a:cs typeface="Arial"/>
                      </a:endParaRPr>
                    </a:p>
                  </a:txBody>
                  <a:tcPr marT="34290" marB="34290"/>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2217531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47D12A-1524-4AB3-A860-6E3CD03ED5A2}"/>
              </a:ext>
            </a:extLst>
          </p:cNvPr>
          <p:cNvSpPr>
            <a:spLocks noGrp="1"/>
          </p:cNvSpPr>
          <p:nvPr>
            <p:ph type="title"/>
          </p:nvPr>
        </p:nvSpPr>
        <p:spPr/>
        <p:txBody>
          <a:bodyPr>
            <a:noAutofit/>
          </a:bodyPr>
          <a:lstStyle/>
          <a:p>
            <a:r>
              <a:rPr lang="en-US" sz="2000" dirty="0"/>
              <a:t>9. Non-IEEE Activities (Section 8 of the Nomination Form) </a:t>
            </a:r>
            <a:br>
              <a:rPr lang="en-US" sz="2000" dirty="0"/>
            </a:br>
            <a:r>
              <a:rPr lang="en-US" sz="2000" dirty="0"/>
              <a:t>10. Awards (Section 9 of the Nomination Form)</a:t>
            </a:r>
            <a:br>
              <a:rPr lang="en-US" sz="2000" dirty="0"/>
            </a:br>
            <a:endParaRPr lang="en-US" sz="2000" dirty="0"/>
          </a:p>
        </p:txBody>
      </p:sp>
      <p:sp>
        <p:nvSpPr>
          <p:cNvPr id="3" name="Content Placeholder 2">
            <a:extLst>
              <a:ext uri="{FF2B5EF4-FFF2-40B4-BE49-F238E27FC236}">
                <a16:creationId xmlns:a16="http://schemas.microsoft.com/office/drawing/2014/main" xmlns="" id="{E36FD0EC-AE12-423B-8B63-217B1385FEC5}"/>
              </a:ext>
            </a:extLst>
          </p:cNvPr>
          <p:cNvSpPr>
            <a:spLocks noGrp="1"/>
          </p:cNvSpPr>
          <p:nvPr>
            <p:ph idx="1"/>
          </p:nvPr>
        </p:nvSpPr>
        <p:spPr/>
        <p:txBody>
          <a:bodyPr>
            <a:normAutofit/>
          </a:bodyPr>
          <a:lstStyle/>
          <a:p>
            <a:r>
              <a:rPr lang="en-US" dirty="0"/>
              <a:t>Some forms of peer recognition can also be listed in Section 8 of the form, e.g. Fellowship in other organizations like OSA and ACM, induction in national academies, etc. </a:t>
            </a:r>
          </a:p>
          <a:p>
            <a:r>
              <a:rPr lang="en-US" dirty="0"/>
              <a:t>Again, awards should not be entered here but in Section 9 of the Nomination Form (see §10 of this Guide).</a:t>
            </a:r>
          </a:p>
        </p:txBody>
      </p:sp>
      <p:sp>
        <p:nvSpPr>
          <p:cNvPr id="4" name="Slide Number Placeholder 3">
            <a:extLst>
              <a:ext uri="{FF2B5EF4-FFF2-40B4-BE49-F238E27FC236}">
                <a16:creationId xmlns:a16="http://schemas.microsoft.com/office/drawing/2014/main" xmlns="" id="{B98D5876-F91A-41FD-B9D5-3DBB75B10563}"/>
              </a:ext>
            </a:extLst>
          </p:cNvPr>
          <p:cNvSpPr>
            <a:spLocks noGrp="1"/>
          </p:cNvSpPr>
          <p:nvPr>
            <p:ph type="sldNum" sz="quarter" idx="12"/>
          </p:nvPr>
        </p:nvSpPr>
        <p:spPr/>
        <p:txBody>
          <a:bodyPr/>
          <a:lstStyle/>
          <a:p>
            <a:r>
              <a:rPr lang="en-US"/>
              <a:t>- </a:t>
            </a:r>
            <a:fld id="{1FF51F5F-EB2D-8243-A812-D2CBA9BC3824}" type="slidenum">
              <a:rPr lang="en-US" smtClean="0"/>
              <a:pPr/>
              <a:t>30</a:t>
            </a:fld>
            <a:r>
              <a:rPr lang="en-US"/>
              <a:t> -</a:t>
            </a:r>
            <a:endParaRPr lang="en-US" dirty="0"/>
          </a:p>
        </p:txBody>
      </p:sp>
    </p:spTree>
    <p:extLst>
      <p:ext uri="{BB962C8B-B14F-4D97-AF65-F5344CB8AC3E}">
        <p14:creationId xmlns:p14="http://schemas.microsoft.com/office/powerpoint/2010/main" val="6168715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6CD3D8-5D54-4B51-AC0F-9831AD4C3A40}"/>
              </a:ext>
            </a:extLst>
          </p:cNvPr>
          <p:cNvSpPr>
            <a:spLocks noGrp="1"/>
          </p:cNvSpPr>
          <p:nvPr>
            <p:ph type="title"/>
          </p:nvPr>
        </p:nvSpPr>
        <p:spPr/>
        <p:txBody>
          <a:bodyPr>
            <a:normAutofit fontScale="90000"/>
          </a:bodyPr>
          <a:lstStyle/>
          <a:p>
            <a:r>
              <a:rPr lang="en-US" dirty="0" smtClean="0"/>
              <a:t>Guidelines </a:t>
            </a:r>
            <a:r>
              <a:rPr lang="en-US" dirty="0"/>
              <a:t>for the proposed citation (Section 10 of the Nomination Form)</a:t>
            </a:r>
          </a:p>
        </p:txBody>
      </p:sp>
      <p:sp>
        <p:nvSpPr>
          <p:cNvPr id="3" name="Content Placeholder 2">
            <a:extLst>
              <a:ext uri="{FF2B5EF4-FFF2-40B4-BE49-F238E27FC236}">
                <a16:creationId xmlns:a16="http://schemas.microsoft.com/office/drawing/2014/main" xmlns="" id="{0B60B445-B598-4B8B-A229-D7817BF69729}"/>
              </a:ext>
            </a:extLst>
          </p:cNvPr>
          <p:cNvSpPr>
            <a:spLocks noGrp="1"/>
          </p:cNvSpPr>
          <p:nvPr>
            <p:ph idx="1"/>
          </p:nvPr>
        </p:nvSpPr>
        <p:spPr/>
        <p:txBody>
          <a:bodyPr>
            <a:normAutofit fontScale="92500" lnSpcReduction="10000"/>
          </a:bodyPr>
          <a:lstStyle/>
          <a:p>
            <a:r>
              <a:rPr lang="en-US" dirty="0"/>
              <a:t>The citation must begin with “for” and not include any indication of a time period. </a:t>
            </a:r>
          </a:p>
          <a:p>
            <a:pPr lvl="1"/>
            <a:r>
              <a:rPr lang="en-US" dirty="0"/>
              <a:t>Read other citations…..</a:t>
            </a:r>
          </a:p>
          <a:p>
            <a:r>
              <a:rPr lang="en-US" dirty="0"/>
              <a:t>The citation should be specific, but not too wordy (15 words at most). </a:t>
            </a:r>
          </a:p>
          <a:p>
            <a:r>
              <a:rPr lang="en-US" dirty="0"/>
              <a:t>It should be concise, but broad enough to encompass the Nominee’s contributions. </a:t>
            </a:r>
          </a:p>
          <a:p>
            <a:r>
              <a:rPr lang="en-US" dirty="0"/>
              <a:t>Please note that the IEEE Fellow Committee may alter the citation if necessary. </a:t>
            </a:r>
          </a:p>
          <a:p>
            <a:pPr lvl="1"/>
            <a:r>
              <a:rPr lang="en-US" dirty="0"/>
              <a:t>Examples: </a:t>
            </a:r>
          </a:p>
          <a:p>
            <a:pPr lvl="2"/>
            <a:r>
              <a:rPr lang="en-US" dirty="0"/>
              <a:t>For contributions to real-time state estimation for nonlinear systems (</a:t>
            </a:r>
            <a:r>
              <a:rPr lang="en-US" b="1" dirty="0">
                <a:solidFill>
                  <a:schemeClr val="accent6"/>
                </a:solidFill>
              </a:rPr>
              <a:t>good</a:t>
            </a:r>
            <a:r>
              <a:rPr lang="en-US" dirty="0"/>
              <a:t>)</a:t>
            </a:r>
          </a:p>
          <a:p>
            <a:pPr lvl="2"/>
            <a:r>
              <a:rPr lang="en-US" dirty="0"/>
              <a:t>For contributions to the development of iterative recursive algorithms used for real-time state estimation in EMS systems (</a:t>
            </a:r>
            <a:r>
              <a:rPr lang="en-US" b="1" dirty="0">
                <a:solidFill>
                  <a:srgbClr val="FF0000"/>
                </a:solidFill>
              </a:rPr>
              <a:t>too wordy</a:t>
            </a:r>
            <a:r>
              <a:rPr lang="en-US" dirty="0"/>
              <a:t>)</a:t>
            </a:r>
          </a:p>
        </p:txBody>
      </p:sp>
      <p:sp>
        <p:nvSpPr>
          <p:cNvPr id="4" name="Slide Number Placeholder 3">
            <a:extLst>
              <a:ext uri="{FF2B5EF4-FFF2-40B4-BE49-F238E27FC236}">
                <a16:creationId xmlns:a16="http://schemas.microsoft.com/office/drawing/2014/main" xmlns="" id="{E53D5573-65A6-41D8-A8D3-19635D1F5337}"/>
              </a:ext>
            </a:extLst>
          </p:cNvPr>
          <p:cNvSpPr>
            <a:spLocks noGrp="1"/>
          </p:cNvSpPr>
          <p:nvPr>
            <p:ph type="sldNum" sz="quarter" idx="12"/>
          </p:nvPr>
        </p:nvSpPr>
        <p:spPr/>
        <p:txBody>
          <a:bodyPr/>
          <a:lstStyle/>
          <a:p>
            <a:r>
              <a:rPr lang="en-US"/>
              <a:t>- </a:t>
            </a:r>
            <a:fld id="{1FF51F5F-EB2D-8243-A812-D2CBA9BC3824}" type="slidenum">
              <a:rPr lang="en-US" smtClean="0"/>
              <a:pPr/>
              <a:t>31</a:t>
            </a:fld>
            <a:r>
              <a:rPr lang="en-US"/>
              <a:t> -</a:t>
            </a:r>
            <a:endParaRPr lang="en-US" dirty="0"/>
          </a:p>
        </p:txBody>
      </p:sp>
    </p:spTree>
    <p:extLst>
      <p:ext uri="{BB962C8B-B14F-4D97-AF65-F5344CB8AC3E}">
        <p14:creationId xmlns:p14="http://schemas.microsoft.com/office/powerpoint/2010/main" val="22049289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1A318C-952B-488C-8B81-45240057A010}"/>
              </a:ext>
            </a:extLst>
          </p:cNvPr>
          <p:cNvSpPr>
            <a:spLocks noGrp="1"/>
          </p:cNvSpPr>
          <p:nvPr>
            <p:ph type="title"/>
          </p:nvPr>
        </p:nvSpPr>
        <p:spPr/>
        <p:txBody>
          <a:bodyPr>
            <a:normAutofit/>
          </a:bodyPr>
          <a:lstStyle/>
          <a:p>
            <a:r>
              <a:rPr lang="en-US" dirty="0"/>
              <a:t>Things </a:t>
            </a:r>
            <a:r>
              <a:rPr lang="en-US"/>
              <a:t>to Avoid-   Nomination </a:t>
            </a:r>
            <a:endParaRPr lang="en-US" dirty="0"/>
          </a:p>
        </p:txBody>
      </p:sp>
      <p:sp>
        <p:nvSpPr>
          <p:cNvPr id="3" name="Content Placeholder 2">
            <a:extLst>
              <a:ext uri="{FF2B5EF4-FFF2-40B4-BE49-F238E27FC236}">
                <a16:creationId xmlns:a16="http://schemas.microsoft.com/office/drawing/2014/main" xmlns="" id="{F1B8F09F-9BDD-4FF9-AB83-E2F13F5AA8ED}"/>
              </a:ext>
            </a:extLst>
          </p:cNvPr>
          <p:cNvSpPr>
            <a:spLocks noGrp="1"/>
          </p:cNvSpPr>
          <p:nvPr>
            <p:ph idx="1"/>
          </p:nvPr>
        </p:nvSpPr>
        <p:spPr/>
        <p:txBody>
          <a:bodyPr>
            <a:normAutofit fontScale="47500" lnSpcReduction="20000"/>
          </a:bodyPr>
          <a:lstStyle/>
          <a:p>
            <a:r>
              <a:rPr lang="en-US" sz="2500" dirty="0"/>
              <a:t>Do not introduce more than two areas of impact. Again, do not base a nomination on a body of work.</a:t>
            </a:r>
          </a:p>
          <a:p>
            <a:r>
              <a:rPr lang="en-US" sz="2500" dirty="0"/>
              <a:t>Do not provide items of evidence that do not directly support the areas of impact. Pieces of evidence that cannot be correlated with one of the impact areas are superfluous. </a:t>
            </a:r>
          </a:p>
          <a:p>
            <a:pPr lvl="1"/>
            <a:r>
              <a:rPr lang="en-US" sz="2100" dirty="0"/>
              <a:t>For example, a paper that has many citations may not be relevant if it does not support the identified area of impact. </a:t>
            </a:r>
          </a:p>
          <a:p>
            <a:r>
              <a:rPr lang="en-US" sz="2500" dirty="0"/>
              <a:t>Do not neglect clearly focusing on the main contribution(s) of the Nominee – prolific authorship does not indicate impact.  </a:t>
            </a:r>
          </a:p>
          <a:p>
            <a:r>
              <a:rPr lang="en-US" sz="2500" dirty="0"/>
              <a:t>Do not submit a nomination too early. Carefully consider when might be the right time to prepare a nomination, taking into account the Nominee’s career progression and achieved accomplishments. Allow time for the Nominee’s impact to be recognized and adopted as well as for the technical accomplishments to be implemented and utilized. </a:t>
            </a:r>
          </a:p>
          <a:p>
            <a:r>
              <a:rPr lang="en-US" sz="2500" dirty="0"/>
              <a:t>Do not use the Education category unless the Nominee has been truly focused on improving technical and engineering education and achieved tangible significant results in the field. </a:t>
            </a:r>
          </a:p>
          <a:p>
            <a:pPr lvl="1"/>
            <a:r>
              <a:rPr lang="en-US" sz="2100" dirty="0"/>
              <a:t>Being a good teacher or academic administrator does not constitute sufficient grounds for IEEE Fellow elevation. </a:t>
            </a:r>
          </a:p>
          <a:p>
            <a:r>
              <a:rPr lang="en-US" sz="2500" dirty="0"/>
              <a:t>Do not use the Technical Leader category unless the Nominee contributed with creativity and technical innovation to resolving the challenges of the project, and both his/her leadership and technical role were crucial to the success of the project. </a:t>
            </a:r>
          </a:p>
          <a:p>
            <a:pPr lvl="1"/>
            <a:r>
              <a:rPr lang="en-US" sz="2100" dirty="0"/>
              <a:t>A Technical Leader is not solely a manager, even if a successful one. </a:t>
            </a:r>
          </a:p>
          <a:p>
            <a:pPr lvl="1"/>
            <a:r>
              <a:rPr lang="en-US" sz="2100" dirty="0"/>
              <a:t>Thus, organizational positions alone cannot be used as sole evidence of accomplishments. </a:t>
            </a:r>
            <a:endParaRPr lang="en-US" dirty="0"/>
          </a:p>
        </p:txBody>
      </p:sp>
      <p:sp>
        <p:nvSpPr>
          <p:cNvPr id="4" name="Slide Number Placeholder 3">
            <a:extLst>
              <a:ext uri="{FF2B5EF4-FFF2-40B4-BE49-F238E27FC236}">
                <a16:creationId xmlns:a16="http://schemas.microsoft.com/office/drawing/2014/main" xmlns="" id="{5CF6B76E-00E0-4D5A-AA92-84EE29C787F1}"/>
              </a:ext>
            </a:extLst>
          </p:cNvPr>
          <p:cNvSpPr>
            <a:spLocks noGrp="1"/>
          </p:cNvSpPr>
          <p:nvPr>
            <p:ph type="sldNum" sz="quarter" idx="12"/>
          </p:nvPr>
        </p:nvSpPr>
        <p:spPr/>
        <p:txBody>
          <a:bodyPr/>
          <a:lstStyle/>
          <a:p>
            <a:r>
              <a:rPr lang="en-US"/>
              <a:t>- </a:t>
            </a:r>
            <a:fld id="{1FF51F5F-EB2D-8243-A812-D2CBA9BC3824}" type="slidenum">
              <a:rPr lang="en-US" smtClean="0"/>
              <a:pPr/>
              <a:t>32</a:t>
            </a:fld>
            <a:r>
              <a:rPr lang="en-US"/>
              <a:t> -</a:t>
            </a:r>
            <a:endParaRPr lang="en-US" dirty="0"/>
          </a:p>
        </p:txBody>
      </p:sp>
    </p:spTree>
    <p:extLst>
      <p:ext uri="{BB962C8B-B14F-4D97-AF65-F5344CB8AC3E}">
        <p14:creationId xmlns:p14="http://schemas.microsoft.com/office/powerpoint/2010/main" val="28362144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1A318C-952B-488C-8B81-45240057A010}"/>
              </a:ext>
            </a:extLst>
          </p:cNvPr>
          <p:cNvSpPr>
            <a:spLocks noGrp="1"/>
          </p:cNvSpPr>
          <p:nvPr>
            <p:ph type="title"/>
          </p:nvPr>
        </p:nvSpPr>
        <p:spPr/>
        <p:txBody>
          <a:bodyPr/>
          <a:lstStyle/>
          <a:p>
            <a:r>
              <a:rPr lang="en-US" dirty="0"/>
              <a:t>Things to Avoid</a:t>
            </a:r>
          </a:p>
        </p:txBody>
      </p:sp>
      <p:sp>
        <p:nvSpPr>
          <p:cNvPr id="3" name="Content Placeholder 2">
            <a:extLst>
              <a:ext uri="{FF2B5EF4-FFF2-40B4-BE49-F238E27FC236}">
                <a16:creationId xmlns:a16="http://schemas.microsoft.com/office/drawing/2014/main" xmlns="" id="{F1B8F09F-9BDD-4FF9-AB83-E2F13F5AA8ED}"/>
              </a:ext>
            </a:extLst>
          </p:cNvPr>
          <p:cNvSpPr>
            <a:spLocks noGrp="1"/>
          </p:cNvSpPr>
          <p:nvPr>
            <p:ph idx="1"/>
          </p:nvPr>
        </p:nvSpPr>
        <p:spPr/>
        <p:txBody>
          <a:bodyPr>
            <a:normAutofit fontScale="77500" lnSpcReduction="20000"/>
          </a:bodyPr>
          <a:lstStyle/>
          <a:p>
            <a:r>
              <a:rPr lang="en-US" dirty="0"/>
              <a:t>References </a:t>
            </a:r>
          </a:p>
          <a:p>
            <a:pPr lvl="1"/>
            <a:r>
              <a:rPr lang="en-US" dirty="0"/>
              <a:t>References are highly valued when provided by experts in the specific field of the Nominee’s contributions, so do not choose the most famous References in the field if they do not know the Nominee’s work and are not able to address the Nominee’s specific accomplishments. </a:t>
            </a:r>
          </a:p>
          <a:p>
            <a:pPr lvl="1"/>
            <a:r>
              <a:rPr lang="en-US" dirty="0"/>
              <a:t>Do not choose References from only one region of the world. </a:t>
            </a:r>
          </a:p>
          <a:p>
            <a:pPr lvl="1"/>
            <a:r>
              <a:rPr lang="en-US" dirty="0"/>
              <a:t>Do not choose too many References from a single affiliation or all from the same company. </a:t>
            </a:r>
          </a:p>
          <a:p>
            <a:pPr lvl="1"/>
            <a:r>
              <a:rPr lang="en-US" dirty="0"/>
              <a:t>Do not choose only References who have collaborated with the Nominee. </a:t>
            </a:r>
          </a:p>
          <a:p>
            <a:r>
              <a:rPr lang="en-US" dirty="0"/>
              <a:t>Endorsements </a:t>
            </a:r>
          </a:p>
          <a:p>
            <a:pPr lvl="1"/>
            <a:r>
              <a:rPr lang="en-US" dirty="0"/>
              <a:t>Do not misuse Endorsements by using them as pseudo-References.  </a:t>
            </a:r>
          </a:p>
          <a:p>
            <a:pPr lvl="1"/>
            <a:r>
              <a:rPr lang="en-US" dirty="0"/>
              <a:t>Do not forget that Endorsements have a specific role: to strengthen the Nominee’s contributions in those instances for which verifiable evidence is not available (as in the case of proprietary or classified work), or to provide additional information directly supporting the technical accomplishments or their impact as well as professional contributions that may be missed in the nomination. </a:t>
            </a:r>
          </a:p>
          <a:p>
            <a:pPr lvl="1"/>
            <a:r>
              <a:rPr lang="en-US" dirty="0"/>
              <a:t>Do not have all Endorsement Forms from a single organization or institution. </a:t>
            </a:r>
          </a:p>
          <a:p>
            <a:r>
              <a:rPr lang="en-US" dirty="0"/>
              <a:t>Staring in February for a March 1</a:t>
            </a:r>
            <a:r>
              <a:rPr lang="en-US" baseline="30000" dirty="0"/>
              <a:t>st</a:t>
            </a:r>
            <a:r>
              <a:rPr lang="en-US" dirty="0"/>
              <a:t> </a:t>
            </a:r>
            <a:r>
              <a:rPr lang="en-US"/>
              <a:t>due date</a:t>
            </a:r>
            <a:endParaRPr lang="en-US" dirty="0"/>
          </a:p>
        </p:txBody>
      </p:sp>
      <p:sp>
        <p:nvSpPr>
          <p:cNvPr id="4" name="Slide Number Placeholder 3">
            <a:extLst>
              <a:ext uri="{FF2B5EF4-FFF2-40B4-BE49-F238E27FC236}">
                <a16:creationId xmlns:a16="http://schemas.microsoft.com/office/drawing/2014/main" xmlns="" id="{5CF6B76E-00E0-4D5A-AA92-84EE29C787F1}"/>
              </a:ext>
            </a:extLst>
          </p:cNvPr>
          <p:cNvSpPr>
            <a:spLocks noGrp="1"/>
          </p:cNvSpPr>
          <p:nvPr>
            <p:ph type="sldNum" sz="quarter" idx="12"/>
          </p:nvPr>
        </p:nvSpPr>
        <p:spPr/>
        <p:txBody>
          <a:bodyPr/>
          <a:lstStyle/>
          <a:p>
            <a:r>
              <a:rPr lang="en-US"/>
              <a:t>- </a:t>
            </a:r>
            <a:fld id="{1FF51F5F-EB2D-8243-A812-D2CBA9BC3824}" type="slidenum">
              <a:rPr lang="en-US" smtClean="0"/>
              <a:pPr/>
              <a:t>33</a:t>
            </a:fld>
            <a:r>
              <a:rPr lang="en-US"/>
              <a:t> -</a:t>
            </a:r>
            <a:endParaRPr lang="en-US" dirty="0"/>
          </a:p>
        </p:txBody>
      </p:sp>
    </p:spTree>
    <p:extLst>
      <p:ext uri="{BB962C8B-B14F-4D97-AF65-F5344CB8AC3E}">
        <p14:creationId xmlns:p14="http://schemas.microsoft.com/office/powerpoint/2010/main" val="34201629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027204-5A31-47B5-AD71-AEF80A089487}"/>
              </a:ext>
            </a:extLst>
          </p:cNvPr>
          <p:cNvSpPr>
            <a:spLocks noGrp="1"/>
          </p:cNvSpPr>
          <p:nvPr>
            <p:ph type="title"/>
          </p:nvPr>
        </p:nvSpPr>
        <p:spPr/>
        <p:txBody>
          <a:bodyPr/>
          <a:lstStyle/>
          <a:p>
            <a:r>
              <a:rPr lang="en-US" dirty="0"/>
              <a:t>Final Tip</a:t>
            </a:r>
          </a:p>
        </p:txBody>
      </p:sp>
      <p:sp>
        <p:nvSpPr>
          <p:cNvPr id="3" name="Content Placeholder 2">
            <a:extLst>
              <a:ext uri="{FF2B5EF4-FFF2-40B4-BE49-F238E27FC236}">
                <a16:creationId xmlns:a16="http://schemas.microsoft.com/office/drawing/2014/main" xmlns="" id="{35A25F1A-2EA2-456C-9B41-53F588221A4D}"/>
              </a:ext>
            </a:extLst>
          </p:cNvPr>
          <p:cNvSpPr>
            <a:spLocks noGrp="1"/>
          </p:cNvSpPr>
          <p:nvPr>
            <p:ph idx="1"/>
          </p:nvPr>
        </p:nvSpPr>
        <p:spPr/>
        <p:txBody>
          <a:bodyPr/>
          <a:lstStyle/>
          <a:p>
            <a:r>
              <a:rPr lang="en-US" b="1" dirty="0"/>
              <a:t>It can take many </a:t>
            </a:r>
            <a:r>
              <a:rPr lang="en-US" b="1" dirty="0" smtClean="0"/>
              <a:t>tries</a:t>
            </a:r>
          </a:p>
          <a:p>
            <a:r>
              <a:rPr lang="en-US" b="1" dirty="0">
                <a:solidFill>
                  <a:srgbClr val="002060"/>
                </a:solidFill>
              </a:rPr>
              <a:t>The reconsideration of an IEEE Fellow Nominee is not automatic, and the entire Fellow Nomination process must be repeated if a nomination is unsuccessful.</a:t>
            </a:r>
            <a:endParaRPr lang="fr-FR" b="1" dirty="0">
              <a:solidFill>
                <a:srgbClr val="002060"/>
              </a:solidFill>
            </a:endParaRPr>
          </a:p>
          <a:p>
            <a:endParaRPr lang="en-US" b="1" dirty="0">
              <a:solidFill>
                <a:srgbClr val="002060"/>
              </a:solidFill>
            </a:endParaRPr>
          </a:p>
        </p:txBody>
      </p:sp>
      <p:sp>
        <p:nvSpPr>
          <p:cNvPr id="4" name="Slide Number Placeholder 3">
            <a:extLst>
              <a:ext uri="{FF2B5EF4-FFF2-40B4-BE49-F238E27FC236}">
                <a16:creationId xmlns:a16="http://schemas.microsoft.com/office/drawing/2014/main" xmlns="" id="{BB22BABB-9693-4B19-9905-96E195EA97DF}"/>
              </a:ext>
            </a:extLst>
          </p:cNvPr>
          <p:cNvSpPr>
            <a:spLocks noGrp="1"/>
          </p:cNvSpPr>
          <p:nvPr>
            <p:ph type="sldNum" sz="quarter" idx="12"/>
          </p:nvPr>
        </p:nvSpPr>
        <p:spPr/>
        <p:txBody>
          <a:bodyPr/>
          <a:lstStyle/>
          <a:p>
            <a:r>
              <a:rPr lang="en-US"/>
              <a:t>- </a:t>
            </a:r>
            <a:fld id="{1FF51F5F-EB2D-8243-A812-D2CBA9BC3824}" type="slidenum">
              <a:rPr lang="en-US" smtClean="0"/>
              <a:pPr/>
              <a:t>34</a:t>
            </a:fld>
            <a:r>
              <a:rPr lang="en-US"/>
              <a:t> -</a:t>
            </a:r>
            <a:endParaRPr lang="en-US" dirty="0"/>
          </a:p>
        </p:txBody>
      </p:sp>
    </p:spTree>
    <p:extLst>
      <p:ext uri="{BB962C8B-B14F-4D97-AF65-F5344CB8AC3E}">
        <p14:creationId xmlns:p14="http://schemas.microsoft.com/office/powerpoint/2010/main" val="388098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EC6651-8FE4-45AA-BF47-72016286CB10}"/>
              </a:ext>
            </a:extLst>
          </p:cNvPr>
          <p:cNvSpPr>
            <a:spLocks noGrp="1"/>
          </p:cNvSpPr>
          <p:nvPr>
            <p:ph type="title"/>
          </p:nvPr>
        </p:nvSpPr>
        <p:spPr/>
        <p:txBody>
          <a:bodyPr>
            <a:noAutofit/>
          </a:bodyPr>
          <a:lstStyle/>
          <a:p>
            <a:r>
              <a:rPr lang="en-US" sz="2000" dirty="0"/>
              <a:t>Tips on how to submit a successful IEEE Fellow Nomination presented by the MTT Fellow Search Committee</a:t>
            </a:r>
          </a:p>
        </p:txBody>
      </p:sp>
      <p:sp>
        <p:nvSpPr>
          <p:cNvPr id="3" name="Content Placeholder 2">
            <a:extLst>
              <a:ext uri="{FF2B5EF4-FFF2-40B4-BE49-F238E27FC236}">
                <a16:creationId xmlns:a16="http://schemas.microsoft.com/office/drawing/2014/main" xmlns="" id="{B20DF65E-574B-4C15-AA8F-C436EB28DEDC}"/>
              </a:ext>
            </a:extLst>
          </p:cNvPr>
          <p:cNvSpPr>
            <a:spLocks noGrp="1"/>
          </p:cNvSpPr>
          <p:nvPr>
            <p:ph idx="1"/>
          </p:nvPr>
        </p:nvSpPr>
        <p:spPr/>
        <p:txBody>
          <a:bodyPr>
            <a:normAutofit/>
          </a:bodyPr>
          <a:lstStyle/>
          <a:p>
            <a:r>
              <a:rPr lang="en-US" sz="1800" dirty="0"/>
              <a:t>Microwave Theory and Technology Society (MTT-S) is offering its members support with preparing an IEEE Fellow Nomination. </a:t>
            </a:r>
          </a:p>
          <a:p>
            <a:r>
              <a:rPr lang="en-US" sz="1800" dirty="0"/>
              <a:t>These tips are targeted to nominators for prospective nominees. </a:t>
            </a:r>
          </a:p>
          <a:p>
            <a:r>
              <a:rPr lang="en-US" sz="1800" dirty="0"/>
              <a:t>First-time nominators are often struggling to prepare a successful IEEE Fellow Nomination for a well-qualified nominee. </a:t>
            </a:r>
          </a:p>
          <a:p>
            <a:r>
              <a:rPr lang="en-US" sz="1800" dirty="0"/>
              <a:t>The objective of these tips is to elaborate on the process and clarify the expectations in order to increase the chances for a successful Fellow elevation. </a:t>
            </a:r>
          </a:p>
          <a:p>
            <a:r>
              <a:rPr lang="en-US" sz="1800" dirty="0"/>
              <a:t>Next to reviewing the Fellow submission process, the duties of the nominator and references will be covered. Finally, some tips on how to write effective nominations will be presented. </a:t>
            </a:r>
          </a:p>
        </p:txBody>
      </p:sp>
      <p:sp>
        <p:nvSpPr>
          <p:cNvPr id="4" name="Slide Number Placeholder 3">
            <a:extLst>
              <a:ext uri="{FF2B5EF4-FFF2-40B4-BE49-F238E27FC236}">
                <a16:creationId xmlns:a16="http://schemas.microsoft.com/office/drawing/2014/main" xmlns="" id="{CADBFE49-F715-4231-A466-CFF981418314}"/>
              </a:ext>
            </a:extLst>
          </p:cNvPr>
          <p:cNvSpPr>
            <a:spLocks noGrp="1"/>
          </p:cNvSpPr>
          <p:nvPr>
            <p:ph type="sldNum" sz="quarter" idx="12"/>
          </p:nvPr>
        </p:nvSpPr>
        <p:spPr/>
        <p:txBody>
          <a:bodyPr/>
          <a:lstStyle/>
          <a:p>
            <a:r>
              <a:rPr lang="en-US"/>
              <a:t>- </a:t>
            </a:r>
            <a:fld id="{1FF51F5F-EB2D-8243-A812-D2CBA9BC3824}" type="slidenum">
              <a:rPr lang="en-US" smtClean="0"/>
              <a:pPr/>
              <a:t>4</a:t>
            </a:fld>
            <a:r>
              <a:rPr lang="en-US"/>
              <a:t> -</a:t>
            </a:r>
            <a:endParaRPr lang="en-US" dirty="0"/>
          </a:p>
        </p:txBody>
      </p:sp>
    </p:spTree>
    <p:extLst>
      <p:ext uri="{BB962C8B-B14F-4D97-AF65-F5344CB8AC3E}">
        <p14:creationId xmlns:p14="http://schemas.microsoft.com/office/powerpoint/2010/main" val="3690863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15069C-8943-4605-9020-23F730C7344D}"/>
              </a:ext>
            </a:extLst>
          </p:cNvPr>
          <p:cNvSpPr>
            <a:spLocks noGrp="1"/>
          </p:cNvSpPr>
          <p:nvPr>
            <p:ph type="title"/>
          </p:nvPr>
        </p:nvSpPr>
        <p:spPr/>
        <p:txBody>
          <a:bodyPr>
            <a:normAutofit fontScale="90000"/>
          </a:bodyPr>
          <a:lstStyle/>
          <a:p>
            <a:r>
              <a:rPr lang="en-US" b="0" dirty="0"/>
              <a:t>Requirements for Fellow nomination</a:t>
            </a:r>
            <a:br>
              <a:rPr lang="en-US" b="0" dirty="0"/>
            </a:br>
            <a:r>
              <a:rPr lang="en-US" b="0" dirty="0"/>
              <a:t>(Who can become a Fellow)</a:t>
            </a:r>
            <a:endParaRPr lang="en-US" dirty="0"/>
          </a:p>
        </p:txBody>
      </p:sp>
      <p:sp>
        <p:nvSpPr>
          <p:cNvPr id="3" name="Content Placeholder 2">
            <a:extLst>
              <a:ext uri="{FF2B5EF4-FFF2-40B4-BE49-F238E27FC236}">
                <a16:creationId xmlns:a16="http://schemas.microsoft.com/office/drawing/2014/main" xmlns="" id="{60D58366-60B4-4A36-99CC-AC1E7534D8DA}"/>
              </a:ext>
            </a:extLst>
          </p:cNvPr>
          <p:cNvSpPr>
            <a:spLocks noGrp="1"/>
          </p:cNvSpPr>
          <p:nvPr>
            <p:ph idx="1"/>
          </p:nvPr>
        </p:nvSpPr>
        <p:spPr>
          <a:xfrm>
            <a:off x="595094" y="1141842"/>
            <a:ext cx="7886700" cy="3263504"/>
          </a:xfrm>
        </p:spPr>
        <p:txBody>
          <a:bodyPr>
            <a:normAutofit fontScale="62500" lnSpcReduction="20000"/>
          </a:bodyPr>
          <a:lstStyle/>
          <a:p>
            <a:r>
              <a:rPr lang="en-US" dirty="0"/>
              <a:t>At the time the nomination is submitted, a nominee must:</a:t>
            </a:r>
          </a:p>
          <a:p>
            <a:r>
              <a:rPr lang="en-US" dirty="0"/>
              <a:t>have accomplishments that have contributed importantly to the advancement or application of engineering, science and technology, bringing the realization of significant value to society;</a:t>
            </a:r>
            <a:br>
              <a:rPr lang="en-US" dirty="0"/>
            </a:br>
            <a:r>
              <a:rPr lang="en-US" dirty="0"/>
              <a:t> </a:t>
            </a:r>
            <a:endParaRPr lang="en-US" dirty="0" smtClean="0"/>
          </a:p>
          <a:p>
            <a:r>
              <a:rPr lang="en-US" dirty="0" smtClean="0"/>
              <a:t>hold </a:t>
            </a:r>
            <a:r>
              <a:rPr lang="en-US" dirty="0">
                <a:hlinkClick r:id="rId2"/>
              </a:rPr>
              <a:t>IEEE Senior member or IEEE Life Senior member grade</a:t>
            </a:r>
            <a:r>
              <a:rPr lang="en-US" dirty="0"/>
              <a:t>;</a:t>
            </a:r>
            <a:br>
              <a:rPr lang="en-US" dirty="0"/>
            </a:br>
            <a:r>
              <a:rPr lang="en-US" dirty="0"/>
              <a:t> </a:t>
            </a:r>
            <a:endParaRPr lang="en-US" dirty="0" smtClean="0"/>
          </a:p>
          <a:p>
            <a:r>
              <a:rPr lang="en-US" dirty="0" smtClean="0"/>
              <a:t>have </a:t>
            </a:r>
            <a:r>
              <a:rPr lang="en-US" dirty="0"/>
              <a:t>been a member in good standing and has completed a minimum of five full years (consecutive or not) of IEEE membership in any grade preceding 1 January of the year of elevation.</a:t>
            </a:r>
          </a:p>
          <a:p>
            <a:r>
              <a:rPr lang="en-US" dirty="0"/>
              <a:t>Note: IEEE Society affiliation membership does not apply. </a:t>
            </a:r>
            <a:endParaRPr lang="en-US" dirty="0" smtClean="0"/>
          </a:p>
          <a:p>
            <a:endParaRPr lang="en-US" dirty="0"/>
          </a:p>
          <a:p>
            <a:r>
              <a:rPr lang="en-US" dirty="0"/>
              <a:t>Non-eligibility: The nominee cannot be a member of the IEEE Fellow </a:t>
            </a:r>
            <a:r>
              <a:rPr lang="en-US" dirty="0" smtClean="0"/>
              <a:t>Committee </a:t>
            </a:r>
            <a:r>
              <a:rPr lang="en-US" b="1" dirty="0" smtClean="0">
                <a:solidFill>
                  <a:srgbClr val="7030A0"/>
                </a:solidFill>
              </a:rPr>
              <a:t>and its Subcommittees</a:t>
            </a:r>
            <a:r>
              <a:rPr lang="en-US" dirty="0" smtClean="0"/>
              <a:t>, </a:t>
            </a:r>
            <a:r>
              <a:rPr lang="en-US" dirty="0"/>
              <a:t>an IEEE Society/Technical Council Fellow Evaluating Committee Chair, a member of IEEE Society/Technical Council Fellow Evaluating Committees reviewing the nomination, members of the IEEE Board of Directors, or members who are prohibited from publishing in IEEE </a:t>
            </a:r>
            <a:r>
              <a:rPr lang="en-US" dirty="0" smtClean="0"/>
              <a:t>publications </a:t>
            </a:r>
            <a:r>
              <a:rPr lang="en-US" b="1" dirty="0" smtClean="0">
                <a:solidFill>
                  <a:srgbClr val="7030A0"/>
                </a:solidFill>
              </a:rPr>
              <a:t>or committed Plagiarism </a:t>
            </a:r>
            <a:r>
              <a:rPr lang="en-US" b="1" dirty="0">
                <a:solidFill>
                  <a:srgbClr val="7030A0"/>
                </a:solidFill>
              </a:rPr>
              <a:t>violations or other forms of major publication misconduct outside of IEEE. </a:t>
            </a:r>
            <a:r>
              <a:rPr lang="en-US" b="1" dirty="0" smtClean="0">
                <a:solidFill>
                  <a:srgbClr val="7030A0"/>
                </a:solidFill>
              </a:rPr>
              <a:t>.</a:t>
            </a:r>
            <a:r>
              <a:rPr lang="en-US" b="1" dirty="0">
                <a:solidFill>
                  <a:srgbClr val="7030A0"/>
                </a:solidFill>
              </a:rPr>
              <a:t> </a:t>
            </a:r>
          </a:p>
          <a:p>
            <a:endParaRPr lang="en-US" dirty="0"/>
          </a:p>
        </p:txBody>
      </p:sp>
      <p:sp>
        <p:nvSpPr>
          <p:cNvPr id="4" name="Slide Number Placeholder 3">
            <a:extLst>
              <a:ext uri="{FF2B5EF4-FFF2-40B4-BE49-F238E27FC236}">
                <a16:creationId xmlns:a16="http://schemas.microsoft.com/office/drawing/2014/main" xmlns="" id="{81BD75CB-8903-429E-AC66-065434E4084A}"/>
              </a:ext>
            </a:extLst>
          </p:cNvPr>
          <p:cNvSpPr>
            <a:spLocks noGrp="1"/>
          </p:cNvSpPr>
          <p:nvPr>
            <p:ph type="sldNum" sz="quarter" idx="12"/>
          </p:nvPr>
        </p:nvSpPr>
        <p:spPr/>
        <p:txBody>
          <a:bodyPr/>
          <a:lstStyle/>
          <a:p>
            <a:r>
              <a:rPr lang="en-US"/>
              <a:t>- </a:t>
            </a:r>
            <a:fld id="{1FF51F5F-EB2D-8243-A812-D2CBA9BC3824}" type="slidenum">
              <a:rPr lang="en-US" smtClean="0"/>
              <a:pPr/>
              <a:t>5</a:t>
            </a:fld>
            <a:r>
              <a:rPr lang="en-US"/>
              <a:t> -</a:t>
            </a:r>
            <a:endParaRPr lang="en-US" dirty="0"/>
          </a:p>
        </p:txBody>
      </p:sp>
    </p:spTree>
    <p:extLst>
      <p:ext uri="{BB962C8B-B14F-4D97-AF65-F5344CB8AC3E}">
        <p14:creationId xmlns:p14="http://schemas.microsoft.com/office/powerpoint/2010/main" val="2677715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A773B8-74EF-4322-ACA4-EC88570C9FC7}"/>
              </a:ext>
            </a:extLst>
          </p:cNvPr>
          <p:cNvSpPr>
            <a:spLocks noGrp="1"/>
          </p:cNvSpPr>
          <p:nvPr>
            <p:ph type="title"/>
          </p:nvPr>
        </p:nvSpPr>
        <p:spPr/>
        <p:txBody>
          <a:bodyPr/>
          <a:lstStyle/>
          <a:p>
            <a:r>
              <a:rPr lang="en-US" dirty="0"/>
              <a:t>Who can be a Nominator</a:t>
            </a:r>
          </a:p>
        </p:txBody>
      </p:sp>
      <p:sp>
        <p:nvSpPr>
          <p:cNvPr id="3" name="Content Placeholder 2">
            <a:extLst>
              <a:ext uri="{FF2B5EF4-FFF2-40B4-BE49-F238E27FC236}">
                <a16:creationId xmlns:a16="http://schemas.microsoft.com/office/drawing/2014/main" xmlns="" id="{C5C098B8-4A5C-446D-AFA1-FB26FD5489B3}"/>
              </a:ext>
            </a:extLst>
          </p:cNvPr>
          <p:cNvSpPr>
            <a:spLocks noGrp="1"/>
          </p:cNvSpPr>
          <p:nvPr>
            <p:ph idx="1"/>
          </p:nvPr>
        </p:nvSpPr>
        <p:spPr/>
        <p:txBody>
          <a:bodyPr>
            <a:normAutofit lnSpcReduction="10000"/>
          </a:bodyPr>
          <a:lstStyle/>
          <a:p>
            <a:r>
              <a:rPr lang="en-US" dirty="0"/>
              <a:t>Any person, including non-IEEE members, is eligible to serve as a nominator. </a:t>
            </a:r>
          </a:p>
          <a:p>
            <a:r>
              <a:rPr lang="en-US" dirty="0"/>
              <a:t>The following are exceptions: </a:t>
            </a:r>
          </a:p>
          <a:p>
            <a:pPr lvl="1"/>
            <a:r>
              <a:rPr lang="en-US" dirty="0"/>
              <a:t>members of the IEEE Board of Directors, </a:t>
            </a:r>
          </a:p>
          <a:p>
            <a:pPr lvl="1"/>
            <a:r>
              <a:rPr lang="en-US" dirty="0"/>
              <a:t>members of the IEEE Fellow </a:t>
            </a:r>
            <a:r>
              <a:rPr lang="en-US" dirty="0" smtClean="0"/>
              <a:t>Committee </a:t>
            </a:r>
            <a:r>
              <a:rPr lang="en-US" dirty="0" smtClean="0">
                <a:solidFill>
                  <a:srgbClr val="7030A0"/>
                </a:solidFill>
              </a:rPr>
              <a:t>and its Subcommittees</a:t>
            </a:r>
            <a:r>
              <a:rPr lang="en-US" dirty="0" smtClean="0"/>
              <a:t>, </a:t>
            </a:r>
            <a:endParaRPr lang="en-US" dirty="0"/>
          </a:p>
          <a:p>
            <a:pPr lvl="1"/>
            <a:r>
              <a:rPr lang="en-US" dirty="0"/>
              <a:t>IEEE Society/Technical Council Fellow Evaluating Committee Chairs,</a:t>
            </a:r>
          </a:p>
          <a:p>
            <a:pPr lvl="1"/>
            <a:r>
              <a:rPr lang="en-US" dirty="0"/>
              <a:t>Vice-Chairs, and members of IEEE Society/Technical Council Fellow Evaluating Committee reviewing the nomination, </a:t>
            </a:r>
          </a:p>
          <a:p>
            <a:pPr lvl="1"/>
            <a:r>
              <a:rPr lang="en-US" dirty="0"/>
              <a:t>or IEEE staff</a:t>
            </a:r>
            <a:r>
              <a:rPr lang="en-US" i="1" dirty="0"/>
              <a:t>.</a:t>
            </a:r>
            <a:r>
              <a:rPr lang="en-US" dirty="0"/>
              <a:t> </a:t>
            </a:r>
          </a:p>
          <a:p>
            <a:r>
              <a:rPr lang="en-US" dirty="0"/>
              <a:t>Self-nomination is not permitted. </a:t>
            </a:r>
          </a:p>
          <a:p>
            <a:pPr lvl="1"/>
            <a:r>
              <a:rPr lang="en-US" dirty="0"/>
              <a:t>But the Nominator can work with the Nominee</a:t>
            </a:r>
          </a:p>
        </p:txBody>
      </p:sp>
      <p:sp>
        <p:nvSpPr>
          <p:cNvPr id="4" name="Slide Number Placeholder 3">
            <a:extLst>
              <a:ext uri="{FF2B5EF4-FFF2-40B4-BE49-F238E27FC236}">
                <a16:creationId xmlns:a16="http://schemas.microsoft.com/office/drawing/2014/main" xmlns="" id="{9C7BC943-1D8A-4921-877A-2DDE0159B08A}"/>
              </a:ext>
            </a:extLst>
          </p:cNvPr>
          <p:cNvSpPr>
            <a:spLocks noGrp="1"/>
          </p:cNvSpPr>
          <p:nvPr>
            <p:ph type="sldNum" sz="quarter" idx="12"/>
          </p:nvPr>
        </p:nvSpPr>
        <p:spPr/>
        <p:txBody>
          <a:bodyPr/>
          <a:lstStyle/>
          <a:p>
            <a:r>
              <a:rPr lang="en-US"/>
              <a:t>- </a:t>
            </a:r>
            <a:fld id="{1FF51F5F-EB2D-8243-A812-D2CBA9BC3824}" type="slidenum">
              <a:rPr lang="en-US" smtClean="0"/>
              <a:pPr/>
              <a:t>6</a:t>
            </a:fld>
            <a:r>
              <a:rPr lang="en-US"/>
              <a:t> -</a:t>
            </a:r>
            <a:endParaRPr lang="en-US" dirty="0"/>
          </a:p>
        </p:txBody>
      </p:sp>
      <p:grpSp>
        <p:nvGrpSpPr>
          <p:cNvPr id="15" name="Group 14">
            <a:extLst>
              <a:ext uri="{FF2B5EF4-FFF2-40B4-BE49-F238E27FC236}">
                <a16:creationId xmlns:a16="http://schemas.microsoft.com/office/drawing/2014/main" xmlns="" id="{6D4045E2-6705-474C-87AE-74C61A8B921E}"/>
              </a:ext>
            </a:extLst>
          </p:cNvPr>
          <p:cNvGrpSpPr/>
          <p:nvPr/>
        </p:nvGrpSpPr>
        <p:grpSpPr>
          <a:xfrm>
            <a:off x="340635" y="3368565"/>
            <a:ext cx="374068" cy="441881"/>
            <a:chOff x="251292" y="3226677"/>
            <a:chExt cx="547555" cy="626633"/>
          </a:xfrm>
        </p:grpSpPr>
        <p:sp>
          <p:nvSpPr>
            <p:cNvPr id="5" name="Oval 4">
              <a:extLst>
                <a:ext uri="{FF2B5EF4-FFF2-40B4-BE49-F238E27FC236}">
                  <a16:creationId xmlns:a16="http://schemas.microsoft.com/office/drawing/2014/main" xmlns="" id="{0C6EB84E-C03C-4CDA-B1A0-F23087F0D14C}"/>
                </a:ext>
              </a:extLst>
            </p:cNvPr>
            <p:cNvSpPr/>
            <p:nvPr/>
          </p:nvSpPr>
          <p:spPr>
            <a:xfrm rot="19832362">
              <a:off x="391341" y="3653549"/>
              <a:ext cx="176192" cy="199761"/>
            </a:xfrm>
            <a:prstGeom prst="ellipse">
              <a:avLst/>
            </a:prstGeom>
            <a:ln w="3810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Oval 5">
              <a:extLst>
                <a:ext uri="{FF2B5EF4-FFF2-40B4-BE49-F238E27FC236}">
                  <a16:creationId xmlns:a16="http://schemas.microsoft.com/office/drawing/2014/main" xmlns="" id="{1D585A24-5743-417A-A7F9-1356B0CD1AD5}"/>
                </a:ext>
              </a:extLst>
            </p:cNvPr>
            <p:cNvSpPr/>
            <p:nvPr/>
          </p:nvSpPr>
          <p:spPr>
            <a:xfrm rot="19832362">
              <a:off x="622655" y="3518408"/>
              <a:ext cx="176192" cy="199761"/>
            </a:xfrm>
            <a:prstGeom prst="ellipse">
              <a:avLst/>
            </a:prstGeom>
            <a:ln w="38100">
              <a:solidFill>
                <a:srgbClr val="FFC000"/>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cxnSp>
          <p:nvCxnSpPr>
            <p:cNvPr id="8" name="Straight Connector 7">
              <a:extLst>
                <a:ext uri="{FF2B5EF4-FFF2-40B4-BE49-F238E27FC236}">
                  <a16:creationId xmlns:a16="http://schemas.microsoft.com/office/drawing/2014/main" xmlns="" id="{4969E79D-A64D-4555-B168-16A4A4E67C7D}"/>
                </a:ext>
              </a:extLst>
            </p:cNvPr>
            <p:cNvCxnSpPr>
              <a:stCxn id="5" idx="6"/>
              <a:endCxn id="6" idx="2"/>
            </p:cNvCxnSpPr>
            <p:nvPr/>
          </p:nvCxnSpPr>
          <p:spPr>
            <a:xfrm rot="19832362" flipV="1">
              <a:off x="549255" y="3683908"/>
              <a:ext cx="91678" cy="3901"/>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xmlns="" id="{C2131B97-7237-472B-8C78-41EA4C95CCA5}"/>
                </a:ext>
              </a:extLst>
            </p:cNvPr>
            <p:cNvCxnSpPr>
              <a:cxnSpLocks/>
              <a:stCxn id="6" idx="6"/>
            </p:cNvCxnSpPr>
            <p:nvPr/>
          </p:nvCxnSpPr>
          <p:spPr>
            <a:xfrm flipH="1" flipV="1">
              <a:off x="635968" y="3226677"/>
              <a:ext cx="151488" cy="348284"/>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xmlns="" id="{CB57192E-964B-4585-8F11-90433243EA97}"/>
                </a:ext>
              </a:extLst>
            </p:cNvPr>
            <p:cNvCxnSpPr>
              <a:cxnSpLocks/>
            </p:cNvCxnSpPr>
            <p:nvPr/>
          </p:nvCxnSpPr>
          <p:spPr>
            <a:xfrm flipH="1" flipV="1">
              <a:off x="251292" y="3447393"/>
              <a:ext cx="149035" cy="338385"/>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13730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4A58B3-9FF1-4620-BC98-C534636909AA}"/>
              </a:ext>
            </a:extLst>
          </p:cNvPr>
          <p:cNvSpPr>
            <a:spLocks noGrp="1"/>
          </p:cNvSpPr>
          <p:nvPr>
            <p:ph type="title"/>
          </p:nvPr>
        </p:nvSpPr>
        <p:spPr/>
        <p:txBody>
          <a:bodyPr/>
          <a:lstStyle/>
          <a:p>
            <a:r>
              <a:rPr lang="en-US" dirty="0"/>
              <a:t>Nominator’s responsibility</a:t>
            </a:r>
          </a:p>
        </p:txBody>
      </p:sp>
      <p:sp>
        <p:nvSpPr>
          <p:cNvPr id="3" name="Content Placeholder 2">
            <a:extLst>
              <a:ext uri="{FF2B5EF4-FFF2-40B4-BE49-F238E27FC236}">
                <a16:creationId xmlns:a16="http://schemas.microsoft.com/office/drawing/2014/main" xmlns="" id="{174D04FE-5D29-43E1-A94B-083B7A32C190}"/>
              </a:ext>
            </a:extLst>
          </p:cNvPr>
          <p:cNvSpPr>
            <a:spLocks noGrp="1"/>
          </p:cNvSpPr>
          <p:nvPr>
            <p:ph idx="1"/>
          </p:nvPr>
        </p:nvSpPr>
        <p:spPr/>
        <p:txBody>
          <a:bodyPr>
            <a:normAutofit fontScale="77500" lnSpcReduction="20000"/>
          </a:bodyPr>
          <a:lstStyle/>
          <a:p>
            <a:pPr>
              <a:lnSpc>
                <a:spcPct val="110000"/>
              </a:lnSpc>
            </a:pPr>
            <a:r>
              <a:rPr lang="en-US" sz="1400" dirty="0" smtClean="0"/>
              <a:t>.</a:t>
            </a:r>
            <a:endParaRPr lang="en-US" sz="1400" dirty="0"/>
          </a:p>
          <a:p>
            <a:pPr>
              <a:lnSpc>
                <a:spcPct val="110000"/>
              </a:lnSpc>
            </a:pPr>
            <a:r>
              <a:rPr lang="en-US" sz="1600" dirty="0"/>
              <a:t>The nominator is responsible for preparing the IEEE Fellow Grade Nomination Form and submitting it to the </a:t>
            </a:r>
            <a:r>
              <a:rPr lang="en-US" sz="1600" dirty="0" smtClean="0"/>
              <a:t>web </a:t>
            </a:r>
            <a:r>
              <a:rPr lang="en-US" sz="1600" b="1" dirty="0">
                <a:solidFill>
                  <a:srgbClr val="7030A0"/>
                </a:solidFill>
              </a:rPr>
              <a:t>no later than the </a:t>
            </a:r>
            <a:r>
              <a:rPr lang="en-US" sz="1600" b="1" dirty="0" smtClean="0">
                <a:solidFill>
                  <a:srgbClr val="7030A0"/>
                </a:solidFill>
              </a:rPr>
              <a:t>deadline, </a:t>
            </a:r>
            <a:r>
              <a:rPr lang="en-US" sz="1600" b="1" dirty="0">
                <a:solidFill>
                  <a:srgbClr val="7030A0"/>
                </a:solidFill>
              </a:rPr>
              <a:t>February 07</a:t>
            </a:r>
            <a:r>
              <a:rPr lang="en-US" sz="1600" b="1" dirty="0" smtClean="0">
                <a:solidFill>
                  <a:srgbClr val="7030A0"/>
                </a:solidFill>
              </a:rPr>
              <a:t>, 2024  for 2025 Fellows promotion,   </a:t>
            </a:r>
            <a:endParaRPr lang="en-US" sz="1600" b="1" dirty="0">
              <a:solidFill>
                <a:srgbClr val="7030A0"/>
              </a:solidFill>
            </a:endParaRPr>
          </a:p>
          <a:p>
            <a:pPr>
              <a:lnSpc>
                <a:spcPct val="110000"/>
              </a:lnSpc>
            </a:pPr>
            <a:r>
              <a:rPr lang="en-US" sz="1600" dirty="0"/>
              <a:t>The nominator is </a:t>
            </a:r>
            <a:r>
              <a:rPr lang="en-US" sz="1600" dirty="0" smtClean="0"/>
              <a:t>responsible </a:t>
            </a:r>
            <a:r>
              <a:rPr lang="en-US" sz="1600" dirty="0"/>
              <a:t>for identifying an IEEE Society/Technical Council whose evaluating committee will assess the nominee’s technical qualifications and contributions.</a:t>
            </a:r>
          </a:p>
          <a:p>
            <a:pPr>
              <a:lnSpc>
                <a:spcPct val="110000"/>
              </a:lnSpc>
            </a:pPr>
            <a:r>
              <a:rPr lang="en-US" sz="1600" dirty="0"/>
              <a:t>The nominator is responsible for soliciting at least three, but no more than five, references capable of assessing the nominee’s contributions.</a:t>
            </a:r>
          </a:p>
          <a:p>
            <a:pPr lvl="2">
              <a:lnSpc>
                <a:spcPct val="110000"/>
              </a:lnSpc>
            </a:pPr>
            <a:r>
              <a:rPr lang="en-US" sz="1600" dirty="0"/>
              <a:t>(NOTE: A reference must be an IEEE Fellow in good standing. The following individuals are ineligible to serve as IEEE Fellow references: members of the IEEE Board of Directors, members of the Fellow </a:t>
            </a:r>
            <a:r>
              <a:rPr lang="en-US" sz="1600" dirty="0" smtClean="0"/>
              <a:t>Committee </a:t>
            </a:r>
            <a:r>
              <a:rPr lang="en-US" sz="1600" dirty="0" smtClean="0">
                <a:solidFill>
                  <a:srgbClr val="7030A0"/>
                </a:solidFill>
              </a:rPr>
              <a:t>and its Subcommittees</a:t>
            </a:r>
            <a:r>
              <a:rPr lang="en-US" sz="1600" dirty="0" smtClean="0"/>
              <a:t>, </a:t>
            </a:r>
            <a:r>
              <a:rPr lang="en-US" sz="1600" dirty="0"/>
              <a:t>members of the IEEE Society/Technical Council Fellow Evaluating Committee reviewing the nomination or IEEE Staff. In addition, a nominator may not serve as a reference for a nomination he/she is submitting.</a:t>
            </a:r>
          </a:p>
          <a:p>
            <a:pPr>
              <a:lnSpc>
                <a:spcPct val="110000"/>
              </a:lnSpc>
            </a:pPr>
            <a:r>
              <a:rPr lang="en-US" sz="1600" dirty="0"/>
              <a:t>Exception: References will be accepted if a reference is an </a:t>
            </a:r>
            <a:r>
              <a:rPr lang="en-US" sz="1600" dirty="0">
                <a:hlinkClick r:id="rId2">
                  <a:extLst>
                    <a:ext uri="{A12FA001-AC4F-418D-AE19-62706E023703}">
                      <ahyp:hlinkClr xmlns:ahyp="http://schemas.microsoft.com/office/drawing/2018/hyperlinkcolor" xmlns="" val="tx"/>
                    </a:ext>
                  </a:extLst>
                </a:hlinkClick>
              </a:rPr>
              <a:t>IEEE Senior or Life Senior member</a:t>
            </a:r>
            <a:r>
              <a:rPr lang="en-US" sz="1600" dirty="0"/>
              <a:t> from Region 9, in good standing and the nominee they are serving as a reference resides in Region 9</a:t>
            </a:r>
            <a:r>
              <a:rPr lang="en-US" sz="1600" dirty="0" smtClean="0"/>
              <a:t>).</a:t>
            </a:r>
          </a:p>
          <a:p>
            <a:pPr>
              <a:lnSpc>
                <a:spcPct val="110000"/>
              </a:lnSpc>
            </a:pPr>
            <a:r>
              <a:rPr lang="en-US" sz="1600" b="1" dirty="0">
                <a:solidFill>
                  <a:srgbClr val="7030A0"/>
                </a:solidFill>
              </a:rPr>
              <a:t>Identify a maximum of 3 Endorsements (optional). </a:t>
            </a:r>
          </a:p>
          <a:p>
            <a:pPr marL="0" indent="0">
              <a:buNone/>
            </a:pPr>
            <a:endParaRPr lang="en-US" sz="1100" dirty="0"/>
          </a:p>
        </p:txBody>
      </p:sp>
      <p:sp>
        <p:nvSpPr>
          <p:cNvPr id="4" name="Slide Number Placeholder 3">
            <a:extLst>
              <a:ext uri="{FF2B5EF4-FFF2-40B4-BE49-F238E27FC236}">
                <a16:creationId xmlns:a16="http://schemas.microsoft.com/office/drawing/2014/main" xmlns="" id="{08B23819-6440-4E80-B88C-A67234959E6A}"/>
              </a:ext>
            </a:extLst>
          </p:cNvPr>
          <p:cNvSpPr>
            <a:spLocks noGrp="1"/>
          </p:cNvSpPr>
          <p:nvPr>
            <p:ph type="sldNum" sz="quarter" idx="12"/>
          </p:nvPr>
        </p:nvSpPr>
        <p:spPr/>
        <p:txBody>
          <a:bodyPr/>
          <a:lstStyle/>
          <a:p>
            <a:r>
              <a:rPr lang="en-US"/>
              <a:t>- </a:t>
            </a:r>
            <a:fld id="{1FF51F5F-EB2D-8243-A812-D2CBA9BC3824}" type="slidenum">
              <a:rPr lang="en-US" smtClean="0"/>
              <a:pPr/>
              <a:t>7</a:t>
            </a:fld>
            <a:r>
              <a:rPr lang="en-US"/>
              <a:t> -</a:t>
            </a:r>
            <a:endParaRPr lang="en-US" dirty="0"/>
          </a:p>
        </p:txBody>
      </p:sp>
    </p:spTree>
    <p:extLst>
      <p:ext uri="{BB962C8B-B14F-4D97-AF65-F5344CB8AC3E}">
        <p14:creationId xmlns:p14="http://schemas.microsoft.com/office/powerpoint/2010/main" val="266391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080CD5-64F9-4033-BF11-791878261B7B}"/>
              </a:ext>
            </a:extLst>
          </p:cNvPr>
          <p:cNvSpPr>
            <a:spLocks noGrp="1"/>
          </p:cNvSpPr>
          <p:nvPr>
            <p:ph type="title"/>
          </p:nvPr>
        </p:nvSpPr>
        <p:spPr/>
        <p:txBody>
          <a:bodyPr/>
          <a:lstStyle/>
          <a:p>
            <a:r>
              <a:rPr lang="en-US" dirty="0"/>
              <a:t>Prepare the Nomination</a:t>
            </a:r>
          </a:p>
        </p:txBody>
      </p:sp>
      <p:sp>
        <p:nvSpPr>
          <p:cNvPr id="3" name="Content Placeholder 2">
            <a:extLst>
              <a:ext uri="{FF2B5EF4-FFF2-40B4-BE49-F238E27FC236}">
                <a16:creationId xmlns:a16="http://schemas.microsoft.com/office/drawing/2014/main" xmlns="" id="{EFE29A38-63B0-4952-B999-F5CD2031BA36}"/>
              </a:ext>
            </a:extLst>
          </p:cNvPr>
          <p:cNvSpPr>
            <a:spLocks noGrp="1"/>
          </p:cNvSpPr>
          <p:nvPr>
            <p:ph idx="1"/>
          </p:nvPr>
        </p:nvSpPr>
        <p:spPr/>
        <p:txBody>
          <a:bodyPr/>
          <a:lstStyle/>
          <a:p>
            <a:r>
              <a:rPr lang="en-US" dirty="0"/>
              <a:t>Strong Write-up</a:t>
            </a:r>
          </a:p>
          <a:p>
            <a:r>
              <a:rPr lang="en-US" dirty="0"/>
              <a:t>Reference</a:t>
            </a:r>
          </a:p>
          <a:p>
            <a:r>
              <a:rPr lang="en-US" dirty="0"/>
              <a:t>Endorsement</a:t>
            </a:r>
          </a:p>
          <a:p>
            <a:r>
              <a:rPr lang="en-US" dirty="0"/>
              <a:t>Web Based Submission</a:t>
            </a:r>
          </a:p>
        </p:txBody>
      </p:sp>
      <p:sp>
        <p:nvSpPr>
          <p:cNvPr id="4" name="Slide Number Placeholder 3">
            <a:extLst>
              <a:ext uri="{FF2B5EF4-FFF2-40B4-BE49-F238E27FC236}">
                <a16:creationId xmlns:a16="http://schemas.microsoft.com/office/drawing/2014/main" xmlns="" id="{C94B1D90-0FC6-47B6-9E7F-447F55E3F035}"/>
              </a:ext>
            </a:extLst>
          </p:cNvPr>
          <p:cNvSpPr>
            <a:spLocks noGrp="1"/>
          </p:cNvSpPr>
          <p:nvPr>
            <p:ph type="sldNum" sz="quarter" idx="12"/>
          </p:nvPr>
        </p:nvSpPr>
        <p:spPr/>
        <p:txBody>
          <a:bodyPr/>
          <a:lstStyle/>
          <a:p>
            <a:r>
              <a:rPr lang="en-US"/>
              <a:t>- </a:t>
            </a:r>
            <a:fld id="{1FF51F5F-EB2D-8243-A812-D2CBA9BC3824}" type="slidenum">
              <a:rPr lang="en-US" smtClean="0"/>
              <a:pPr/>
              <a:t>8</a:t>
            </a:fld>
            <a:r>
              <a:rPr lang="en-US"/>
              <a:t> -</a:t>
            </a:r>
            <a:endParaRPr lang="en-US" dirty="0"/>
          </a:p>
        </p:txBody>
      </p:sp>
    </p:spTree>
    <p:extLst>
      <p:ext uri="{BB962C8B-B14F-4D97-AF65-F5344CB8AC3E}">
        <p14:creationId xmlns:p14="http://schemas.microsoft.com/office/powerpoint/2010/main" val="3566619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400" dirty="0">
                <a:solidFill>
                  <a:srgbClr val="7030A0"/>
                </a:solidFill>
              </a:rPr>
              <a:t>The Fellow Process evaluation (1) </a:t>
            </a:r>
            <a:endParaRPr lang="fr-FR" sz="2400" dirty="0"/>
          </a:p>
        </p:txBody>
      </p:sp>
      <p:sp>
        <p:nvSpPr>
          <p:cNvPr id="3" name="Espace réservé du contenu 2"/>
          <p:cNvSpPr>
            <a:spLocks noGrp="1"/>
          </p:cNvSpPr>
          <p:nvPr>
            <p:ph idx="1"/>
          </p:nvPr>
        </p:nvSpPr>
        <p:spPr/>
        <p:txBody>
          <a:bodyPr>
            <a:normAutofit fontScale="92500" lnSpcReduction="10000"/>
          </a:bodyPr>
          <a:lstStyle/>
          <a:p>
            <a:pPr lvl="0"/>
            <a:r>
              <a:rPr lang="en-US" sz="2400" dirty="0">
                <a:solidFill>
                  <a:srgbClr val="7030A0"/>
                </a:solidFill>
              </a:rPr>
              <a:t>The first level evaluation consists of two steps. </a:t>
            </a:r>
            <a:endParaRPr lang="fr-FR" sz="2400" dirty="0">
              <a:solidFill>
                <a:srgbClr val="7030A0"/>
              </a:solidFill>
            </a:endParaRPr>
          </a:p>
          <a:p>
            <a:pPr lvl="0"/>
            <a:r>
              <a:rPr lang="en-US" sz="2400" dirty="0">
                <a:solidFill>
                  <a:srgbClr val="7030A0"/>
                </a:solidFill>
              </a:rPr>
              <a:t> The first step of the first level is completed by the Society/Technical Council (S/TC) that is identified on the nomination form. The S/TC evaluation is a review of the impact of the nominee’s contributions by at least two in-field (expert who is familiar or very familiar with the technical area of the nomination). evaluators. </a:t>
            </a:r>
            <a:endParaRPr lang="fr-FR" sz="2400" dirty="0">
              <a:solidFill>
                <a:srgbClr val="7030A0"/>
              </a:solidFill>
            </a:endParaRPr>
          </a:p>
          <a:p>
            <a:r>
              <a:rPr lang="en-US" sz="2400" dirty="0">
                <a:solidFill>
                  <a:srgbClr val="7030A0"/>
                </a:solidFill>
              </a:rPr>
              <a:t>The S/TC Fellow Evaluating Committee (S/TC–FEC) will meet and rank all its nominations and will forward the evaluators’ comments, scores, and its ranking report to the Cohort Fellow Evaluating Committee (CFEC).</a:t>
            </a:r>
            <a:endParaRPr lang="fr-FR" sz="2400" dirty="0">
              <a:solidFill>
                <a:srgbClr val="7030A0"/>
              </a:solidFill>
            </a:endParaRPr>
          </a:p>
          <a:p>
            <a:endParaRPr lang="fr-FR" dirty="0"/>
          </a:p>
        </p:txBody>
      </p:sp>
      <p:sp>
        <p:nvSpPr>
          <p:cNvPr id="4" name="Espace réservé du numéro de diapositive 3"/>
          <p:cNvSpPr>
            <a:spLocks noGrp="1"/>
          </p:cNvSpPr>
          <p:nvPr>
            <p:ph type="sldNum" sz="quarter" idx="12"/>
          </p:nvPr>
        </p:nvSpPr>
        <p:spPr/>
        <p:txBody>
          <a:bodyPr/>
          <a:lstStyle/>
          <a:p>
            <a:r>
              <a:rPr lang="en-US" smtClean="0"/>
              <a:t>- </a:t>
            </a:r>
            <a:fld id="{1FF51F5F-EB2D-8243-A812-D2CBA9BC3824}" type="slidenum">
              <a:rPr lang="en-US" smtClean="0"/>
              <a:pPr/>
              <a:t>9</a:t>
            </a:fld>
            <a:r>
              <a:rPr lang="en-US" smtClean="0"/>
              <a:t> -</a:t>
            </a:r>
            <a:endParaRPr lang="en-US" dirty="0"/>
          </a:p>
        </p:txBody>
      </p:sp>
    </p:spTree>
    <p:extLst>
      <p:ext uri="{BB962C8B-B14F-4D97-AF65-F5344CB8AC3E}">
        <p14:creationId xmlns:p14="http://schemas.microsoft.com/office/powerpoint/2010/main" val="163635433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E1921B200088B4BBD48CB126DA9ADF0" ma:contentTypeVersion="0" ma:contentTypeDescription="Create a new document." ma:contentTypeScope="" ma:versionID="a21ae3b6f5eeee2fc1975bc58b1b3e3e">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76D0A55-DE9F-4D17-8FF2-DC779D254A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42056EB8-A58A-4FDF-BC13-1AAF8166AAA3}">
  <ds:schemaRefs>
    <ds:schemaRef ds:uri="http://schemas.microsoft.com/sharepoint/v3/contenttype/forms"/>
  </ds:schemaRefs>
</ds:datastoreItem>
</file>

<file path=customXml/itemProps3.xml><?xml version="1.0" encoding="utf-8"?>
<ds:datastoreItem xmlns:ds="http://schemas.openxmlformats.org/officeDocument/2006/customXml" ds:itemID="{D81C635E-3B65-4855-B98B-2357949AB54B}">
  <ds:schemaRefs>
    <ds:schemaRef ds:uri="http://www.w3.org/XML/1998/namespace"/>
    <ds:schemaRef ds:uri="http://schemas.microsoft.com/office/infopath/2007/PartnerControls"/>
    <ds:schemaRef ds:uri="http://purl.org/dc/terms/"/>
    <ds:schemaRef ds:uri="http://schemas.microsoft.com/office/2006/metadata/properties"/>
    <ds:schemaRef ds:uri="http://purl.org/dc/dcmitype/"/>
    <ds:schemaRef ds:uri="http://schemas.microsoft.com/office/2006/documentManagement/types"/>
    <ds:schemaRef ds:uri="http://purl.org/dc/elements/1.1/"/>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25818</TotalTime>
  <Words>4848</Words>
  <Application>Microsoft Office PowerPoint</Application>
  <PresentationFormat>Affichage à l'écran (16:9)</PresentationFormat>
  <Paragraphs>365</Paragraphs>
  <Slides>34</Slides>
  <Notes>0</Notes>
  <HiddenSlides>0</HiddenSlides>
  <MMClips>0</MMClips>
  <ScaleCrop>false</ScaleCrop>
  <HeadingPairs>
    <vt:vector size="4" baseType="variant">
      <vt:variant>
        <vt:lpstr>Thème</vt:lpstr>
      </vt:variant>
      <vt:variant>
        <vt:i4>1</vt:i4>
      </vt:variant>
      <vt:variant>
        <vt:lpstr>Titres des diapositives</vt:lpstr>
      </vt:variant>
      <vt:variant>
        <vt:i4>34</vt:i4>
      </vt:variant>
    </vt:vector>
  </HeadingPairs>
  <TitlesOfParts>
    <vt:vector size="35" baseType="lpstr">
      <vt:lpstr>Office Theme</vt:lpstr>
      <vt:lpstr>Fellow Search Committee / MTT-S Award Committee</vt:lpstr>
      <vt:lpstr>Fellow Search Committee / MTT-S Award Committee</vt:lpstr>
      <vt:lpstr>Fellow Search Committee / MTT-S Award Committee</vt:lpstr>
      <vt:lpstr>Tips on how to submit a successful IEEE Fellow Nomination presented by the MTT Fellow Search Committee</vt:lpstr>
      <vt:lpstr>Requirements for Fellow nomination (Who can become a Fellow)</vt:lpstr>
      <vt:lpstr>Who can be a Nominator</vt:lpstr>
      <vt:lpstr>Nominator’s responsibility</vt:lpstr>
      <vt:lpstr>Prepare the Nomination</vt:lpstr>
      <vt:lpstr>The Fellow Process evaluation (1) </vt:lpstr>
      <vt:lpstr>The Fellow Process evaluation (2) </vt:lpstr>
      <vt:lpstr>Recent Resources from IEEE Fellow Committee Pages</vt:lpstr>
      <vt:lpstr>Recent Resources from IEEE Fellow Committee Pages</vt:lpstr>
      <vt:lpstr>Writing an Effective IEEE Fellow Nomination – Write for the Reviewers</vt:lpstr>
      <vt:lpstr>Nomination Categories (Accounts and Professional Affiliation up to 2023 promotion)                           Choose the one that fits </vt:lpstr>
      <vt:lpstr>Nomination Categories (Accounts and Professional Affiliation up to 2023 promotion)                           Choose the one that fits </vt:lpstr>
      <vt:lpstr>Nomination Categories Choose the one that fits</vt:lpstr>
      <vt:lpstr>Nomination Categories Choose the one that fits</vt:lpstr>
      <vt:lpstr>Technology Innovator (TI)  </vt:lpstr>
      <vt:lpstr>Technology Innovator (TI) (Cont.)</vt:lpstr>
      <vt:lpstr> Educator (EDU)</vt:lpstr>
      <vt:lpstr>Educator (EDU), Cont.)</vt:lpstr>
      <vt:lpstr>Research Engineer/Scientist (RE/S)</vt:lpstr>
      <vt:lpstr>Technical Leader (TL)</vt:lpstr>
      <vt:lpstr>Standards Contributor (STDC) </vt:lpstr>
      <vt:lpstr>EVIDENCE OF TECHNICALACCOMPLISHMENT/PART 1</vt:lpstr>
      <vt:lpstr>The case of contributions made on proprietary or classified technologies</vt:lpstr>
      <vt:lpstr>Additional examples of evidence</vt:lpstr>
      <vt:lpstr>Comments on Evidence (from)</vt:lpstr>
      <vt:lpstr>IEEE Activities  (Section 7 of the Nomination Form)</vt:lpstr>
      <vt:lpstr>9. Non-IEEE Activities (Section 8 of the Nomination Form)  10. Awards (Section 9 of the Nomination Form) </vt:lpstr>
      <vt:lpstr>Guidelines for the proposed citation (Section 10 of the Nomination Form)</vt:lpstr>
      <vt:lpstr>Things to Avoid-   Nomination </vt:lpstr>
      <vt:lpstr>Things to Avoid</vt:lpstr>
      <vt:lpstr>Final Tip</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Anding Zhu</dc:creator>
  <cp:lastModifiedBy>Victor Hanna</cp:lastModifiedBy>
  <cp:revision>418</cp:revision>
  <cp:lastPrinted>2017-10-02T20:04:23Z</cp:lastPrinted>
  <dcterms:created xsi:type="dcterms:W3CDTF">2017-05-18T13:56:43Z</dcterms:created>
  <dcterms:modified xsi:type="dcterms:W3CDTF">2023-12-10T14:59:52Z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0x010100FE1921B200088B4BBD48CB126DA9ADF0</vt:lpwstr>
  </property>
</Properties>
</file>